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9" r:id="rId12"/>
    <p:sldId id="267" r:id="rId13"/>
    <p:sldId id="272" r:id="rId14"/>
    <p:sldId id="271" r:id="rId15"/>
    <p:sldId id="275" r:id="rId16"/>
    <p:sldId id="276" r:id="rId17"/>
    <p:sldId id="277" r:id="rId18"/>
    <p:sldId id="278" r:id="rId19"/>
    <p:sldId id="280" r:id="rId20"/>
    <p:sldId id="284" r:id="rId21"/>
    <p:sldId id="285" r:id="rId22"/>
    <p:sldId id="286" r:id="rId23"/>
    <p:sldId id="282" r:id="rId24"/>
    <p:sldId id="283" r:id="rId25"/>
    <p:sldId id="287" r:id="rId26"/>
    <p:sldId id="288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7" autoAdjust="0"/>
  </p:normalViewPr>
  <p:slideViewPr>
    <p:cSldViewPr>
      <p:cViewPr>
        <p:scale>
          <a:sx n="80" d="100"/>
          <a:sy n="80" d="100"/>
        </p:scale>
        <p:origin x="-858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CF7DB-7D34-4AC9-8E76-67E3421A46F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8A26A31-5F09-4BC3-85AE-4FA82BA9EBA8}">
      <dgm:prSet phldrT="[文字]" custT="1"/>
      <dgm:spPr/>
      <dgm:t>
        <a:bodyPr/>
        <a:lstStyle/>
        <a:p>
          <a:r>
            <a:rPr lang="en-US" altLang="zh-TW" sz="1600" dirty="0" smtClean="0"/>
            <a:t>Extract features</a:t>
          </a:r>
          <a:endParaRPr lang="zh-TW" altLang="en-US" sz="1600" dirty="0"/>
        </a:p>
      </dgm:t>
    </dgm:pt>
    <dgm:pt modelId="{52378BE4-6277-468B-856E-68E1D1F7E5C6}" type="parTrans" cxnId="{1C09AF23-C7BF-4BC6-8EA2-BAA713A7A8AB}">
      <dgm:prSet/>
      <dgm:spPr/>
      <dgm:t>
        <a:bodyPr/>
        <a:lstStyle/>
        <a:p>
          <a:endParaRPr lang="zh-TW" altLang="en-US"/>
        </a:p>
      </dgm:t>
    </dgm:pt>
    <dgm:pt modelId="{342FE1F0-7B6D-4FE6-AE92-E9789941AA8C}" type="sibTrans" cxnId="{1C09AF23-C7BF-4BC6-8EA2-BAA713A7A8AB}">
      <dgm:prSet/>
      <dgm:spPr/>
      <dgm:t>
        <a:bodyPr/>
        <a:lstStyle/>
        <a:p>
          <a:endParaRPr lang="zh-TW" altLang="en-US"/>
        </a:p>
      </dgm:t>
    </dgm:pt>
    <dgm:pt modelId="{0FACA107-29B2-4C9C-9017-1264BAE60F6B}">
      <dgm:prSet phldrT="[文字]" custT="1"/>
      <dgm:spPr/>
      <dgm:t>
        <a:bodyPr/>
        <a:lstStyle/>
        <a:p>
          <a:r>
            <a:rPr lang="en-US" altLang="zh-TW" sz="1600" dirty="0" smtClean="0"/>
            <a:t>Labeled training data</a:t>
          </a:r>
          <a:endParaRPr lang="zh-TW" altLang="en-US" sz="1600" dirty="0"/>
        </a:p>
      </dgm:t>
    </dgm:pt>
    <dgm:pt modelId="{A6C95270-6563-434D-9FCE-ADD3EB648305}" type="parTrans" cxnId="{F3660645-B7D9-4027-955C-571EEBD2ED26}">
      <dgm:prSet/>
      <dgm:spPr/>
      <dgm:t>
        <a:bodyPr/>
        <a:lstStyle/>
        <a:p>
          <a:endParaRPr lang="zh-TW" altLang="en-US"/>
        </a:p>
      </dgm:t>
    </dgm:pt>
    <dgm:pt modelId="{7E3487FC-06D0-4C9A-9A9A-5666AF8CD190}" type="sibTrans" cxnId="{F3660645-B7D9-4027-955C-571EEBD2ED26}">
      <dgm:prSet/>
      <dgm:spPr/>
      <dgm:t>
        <a:bodyPr/>
        <a:lstStyle/>
        <a:p>
          <a:endParaRPr lang="zh-TW" altLang="en-US"/>
        </a:p>
      </dgm:t>
    </dgm:pt>
    <dgm:pt modelId="{7F074CE7-C054-45DA-A738-5C7A1751E4CC}">
      <dgm:prSet phldrT="[文字]" custT="1"/>
      <dgm:spPr/>
      <dgm:t>
        <a:bodyPr/>
        <a:lstStyle/>
        <a:p>
          <a:r>
            <a:rPr lang="en-US" altLang="zh-TW" sz="1600" dirty="0" smtClean="0"/>
            <a:t>Ranking-SVM</a:t>
          </a:r>
          <a:endParaRPr lang="zh-TW" altLang="en-US" sz="1600" dirty="0"/>
        </a:p>
      </dgm:t>
    </dgm:pt>
    <dgm:pt modelId="{5DB59668-1EE5-410B-8B51-380206CB4FF3}" type="parTrans" cxnId="{71D3DFDE-81AD-43E2-A1E2-129AA32A7E73}">
      <dgm:prSet/>
      <dgm:spPr/>
      <dgm:t>
        <a:bodyPr/>
        <a:lstStyle/>
        <a:p>
          <a:endParaRPr lang="zh-TW" altLang="en-US"/>
        </a:p>
      </dgm:t>
    </dgm:pt>
    <dgm:pt modelId="{EB4A738E-1B40-4D7A-A4FA-28774508802B}" type="sibTrans" cxnId="{71D3DFDE-81AD-43E2-A1E2-129AA32A7E73}">
      <dgm:prSet/>
      <dgm:spPr/>
      <dgm:t>
        <a:bodyPr/>
        <a:lstStyle/>
        <a:p>
          <a:endParaRPr lang="zh-TW" altLang="en-US"/>
        </a:p>
      </dgm:t>
    </dgm:pt>
    <dgm:pt modelId="{AAF1A1C2-12EF-47A1-9ED2-E75159A4FBA6}" type="pres">
      <dgm:prSet presAssocID="{526CF7DB-7D34-4AC9-8E76-67E3421A46F7}" presName="Name0" presStyleCnt="0">
        <dgm:presLayoutVars>
          <dgm:dir/>
          <dgm:resizeHandles val="exact"/>
        </dgm:presLayoutVars>
      </dgm:prSet>
      <dgm:spPr/>
    </dgm:pt>
    <dgm:pt modelId="{FD975037-C918-4A48-9686-4E634A0C920F}" type="pres">
      <dgm:prSet presAssocID="{B8A26A31-5F09-4BC3-85AE-4FA82BA9EB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110F74-84DE-4197-A865-6BB58DA6E5F0}" type="pres">
      <dgm:prSet presAssocID="{342FE1F0-7B6D-4FE6-AE92-E9789941AA8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2D12AA9-1C9E-48C5-AA7E-7DE5B3B48FF5}" type="pres">
      <dgm:prSet presAssocID="{342FE1F0-7B6D-4FE6-AE92-E9789941AA8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0AFD938-8503-4399-9182-1135686B4532}" type="pres">
      <dgm:prSet presAssocID="{0FACA107-29B2-4C9C-9017-1264BAE60F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B1C2A4-27D8-4DFA-B53C-DCF3D06F7078}" type="pres">
      <dgm:prSet presAssocID="{7E3487FC-06D0-4C9A-9A9A-5666AF8CD19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758D5E9-C097-4185-8DA0-D570CF0C4FE6}" type="pres">
      <dgm:prSet presAssocID="{7E3487FC-06D0-4C9A-9A9A-5666AF8CD19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C22A22C-DD0D-47AC-AD56-D11AB825B003}" type="pres">
      <dgm:prSet presAssocID="{7F074CE7-C054-45DA-A738-5C7A1751E4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D3DFDE-81AD-43E2-A1E2-129AA32A7E73}" srcId="{526CF7DB-7D34-4AC9-8E76-67E3421A46F7}" destId="{7F074CE7-C054-45DA-A738-5C7A1751E4CC}" srcOrd="2" destOrd="0" parTransId="{5DB59668-1EE5-410B-8B51-380206CB4FF3}" sibTransId="{EB4A738E-1B40-4D7A-A4FA-28774508802B}"/>
    <dgm:cxn modelId="{CC780C91-F5FA-4E49-A7BB-B27A61F51C3F}" type="presOf" srcId="{526CF7DB-7D34-4AC9-8E76-67E3421A46F7}" destId="{AAF1A1C2-12EF-47A1-9ED2-E75159A4FBA6}" srcOrd="0" destOrd="0" presId="urn:microsoft.com/office/officeart/2005/8/layout/process1"/>
    <dgm:cxn modelId="{1C09AF23-C7BF-4BC6-8EA2-BAA713A7A8AB}" srcId="{526CF7DB-7D34-4AC9-8E76-67E3421A46F7}" destId="{B8A26A31-5F09-4BC3-85AE-4FA82BA9EBA8}" srcOrd="0" destOrd="0" parTransId="{52378BE4-6277-468B-856E-68E1D1F7E5C6}" sibTransId="{342FE1F0-7B6D-4FE6-AE92-E9789941AA8C}"/>
    <dgm:cxn modelId="{23870BDF-C4A7-4A01-8DFA-A0F26243F93E}" type="presOf" srcId="{7E3487FC-06D0-4C9A-9A9A-5666AF8CD190}" destId="{FBB1C2A4-27D8-4DFA-B53C-DCF3D06F7078}" srcOrd="0" destOrd="0" presId="urn:microsoft.com/office/officeart/2005/8/layout/process1"/>
    <dgm:cxn modelId="{991D1771-FF1F-4142-92D7-6448361E5400}" type="presOf" srcId="{342FE1F0-7B6D-4FE6-AE92-E9789941AA8C}" destId="{A3110F74-84DE-4197-A865-6BB58DA6E5F0}" srcOrd="0" destOrd="0" presId="urn:microsoft.com/office/officeart/2005/8/layout/process1"/>
    <dgm:cxn modelId="{2E5FE31E-9921-4E4C-8B51-E1EA14BAD8C2}" type="presOf" srcId="{7F074CE7-C054-45DA-A738-5C7A1751E4CC}" destId="{9C22A22C-DD0D-47AC-AD56-D11AB825B003}" srcOrd="0" destOrd="0" presId="urn:microsoft.com/office/officeart/2005/8/layout/process1"/>
    <dgm:cxn modelId="{BD657C6A-399E-4B33-8B3A-F4D3907F83D1}" type="presOf" srcId="{0FACA107-29B2-4C9C-9017-1264BAE60F6B}" destId="{80AFD938-8503-4399-9182-1135686B4532}" srcOrd="0" destOrd="0" presId="urn:microsoft.com/office/officeart/2005/8/layout/process1"/>
    <dgm:cxn modelId="{EEB2E035-D368-4D9D-9F83-DC1A4EE21CAC}" type="presOf" srcId="{7E3487FC-06D0-4C9A-9A9A-5666AF8CD190}" destId="{B758D5E9-C097-4185-8DA0-D570CF0C4FE6}" srcOrd="1" destOrd="0" presId="urn:microsoft.com/office/officeart/2005/8/layout/process1"/>
    <dgm:cxn modelId="{ACC0FD7C-5AC2-4EAE-90C6-CC312EE667A2}" type="presOf" srcId="{342FE1F0-7B6D-4FE6-AE92-E9789941AA8C}" destId="{32D12AA9-1C9E-48C5-AA7E-7DE5B3B48FF5}" srcOrd="1" destOrd="0" presId="urn:microsoft.com/office/officeart/2005/8/layout/process1"/>
    <dgm:cxn modelId="{F3660645-B7D9-4027-955C-571EEBD2ED26}" srcId="{526CF7DB-7D34-4AC9-8E76-67E3421A46F7}" destId="{0FACA107-29B2-4C9C-9017-1264BAE60F6B}" srcOrd="1" destOrd="0" parTransId="{A6C95270-6563-434D-9FCE-ADD3EB648305}" sibTransId="{7E3487FC-06D0-4C9A-9A9A-5666AF8CD190}"/>
    <dgm:cxn modelId="{FB22FC73-59DB-4E97-B61A-D94F519A7E52}" type="presOf" srcId="{B8A26A31-5F09-4BC3-85AE-4FA82BA9EBA8}" destId="{FD975037-C918-4A48-9686-4E634A0C920F}" srcOrd="0" destOrd="0" presId="urn:microsoft.com/office/officeart/2005/8/layout/process1"/>
    <dgm:cxn modelId="{633D5155-CD68-44AB-B73C-32D8E99A3558}" type="presParOf" srcId="{AAF1A1C2-12EF-47A1-9ED2-E75159A4FBA6}" destId="{FD975037-C918-4A48-9686-4E634A0C920F}" srcOrd="0" destOrd="0" presId="urn:microsoft.com/office/officeart/2005/8/layout/process1"/>
    <dgm:cxn modelId="{EB4966B9-58AB-4987-9748-0F75196F3B4E}" type="presParOf" srcId="{AAF1A1C2-12EF-47A1-9ED2-E75159A4FBA6}" destId="{A3110F74-84DE-4197-A865-6BB58DA6E5F0}" srcOrd="1" destOrd="0" presId="urn:microsoft.com/office/officeart/2005/8/layout/process1"/>
    <dgm:cxn modelId="{A8066673-5248-4864-B37A-11535A555F1C}" type="presParOf" srcId="{A3110F74-84DE-4197-A865-6BB58DA6E5F0}" destId="{32D12AA9-1C9E-48C5-AA7E-7DE5B3B48FF5}" srcOrd="0" destOrd="0" presId="urn:microsoft.com/office/officeart/2005/8/layout/process1"/>
    <dgm:cxn modelId="{98AD6DD9-9113-4475-BF8E-57776579007D}" type="presParOf" srcId="{AAF1A1C2-12EF-47A1-9ED2-E75159A4FBA6}" destId="{80AFD938-8503-4399-9182-1135686B4532}" srcOrd="2" destOrd="0" presId="urn:microsoft.com/office/officeart/2005/8/layout/process1"/>
    <dgm:cxn modelId="{A16B1AE3-0806-4037-8609-D2CC76830B73}" type="presParOf" srcId="{AAF1A1C2-12EF-47A1-9ED2-E75159A4FBA6}" destId="{FBB1C2A4-27D8-4DFA-B53C-DCF3D06F7078}" srcOrd="3" destOrd="0" presId="urn:microsoft.com/office/officeart/2005/8/layout/process1"/>
    <dgm:cxn modelId="{8E2DDE15-3BEF-4157-A944-6C0F382E275B}" type="presParOf" srcId="{FBB1C2A4-27D8-4DFA-B53C-DCF3D06F7078}" destId="{B758D5E9-C097-4185-8DA0-D570CF0C4FE6}" srcOrd="0" destOrd="0" presId="urn:microsoft.com/office/officeart/2005/8/layout/process1"/>
    <dgm:cxn modelId="{9C495096-F277-495B-859A-6E2A5D9C8531}" type="presParOf" srcId="{AAF1A1C2-12EF-47A1-9ED2-E75159A4FBA6}" destId="{9C22A22C-DD0D-47AC-AD56-D11AB825B0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84F5D-FC64-4B8B-B754-802A0DC1F95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889CF56-AC3F-4A08-9A51-5F37E93B1B63}">
      <dgm:prSet phldrT="[文字]" custT="1"/>
      <dgm:spPr/>
      <dgm:t>
        <a:bodyPr/>
        <a:lstStyle/>
        <a:p>
          <a:r>
            <a:rPr lang="en-US" altLang="zh-TW" sz="1600" dirty="0" smtClean="0"/>
            <a:t>Internal dominant image selection and processing</a:t>
          </a:r>
          <a:endParaRPr lang="zh-TW" altLang="en-US" sz="1600" dirty="0"/>
        </a:p>
      </dgm:t>
    </dgm:pt>
    <dgm:pt modelId="{88E4B294-6F8D-46D1-9566-4A9613142F32}" type="parTrans" cxnId="{C0BFE0E4-FCC2-4740-A507-15B18E1B577A}">
      <dgm:prSet/>
      <dgm:spPr/>
      <dgm:t>
        <a:bodyPr/>
        <a:lstStyle/>
        <a:p>
          <a:endParaRPr lang="zh-TW" altLang="en-US"/>
        </a:p>
      </dgm:t>
    </dgm:pt>
    <dgm:pt modelId="{F2715673-EDBF-4FE8-9C9A-469BD6B1748C}" type="sibTrans" cxnId="{C0BFE0E4-FCC2-4740-A507-15B18E1B577A}">
      <dgm:prSet/>
      <dgm:spPr/>
      <dgm:t>
        <a:bodyPr/>
        <a:lstStyle/>
        <a:p>
          <a:endParaRPr lang="zh-TW" altLang="en-US"/>
        </a:p>
      </dgm:t>
    </dgm:pt>
    <dgm:pt modelId="{7A35C549-FB05-4C86-94D5-F491AF4F4B92}">
      <dgm:prSet phldrT="[文字]"/>
      <dgm:spPr/>
      <dgm:t>
        <a:bodyPr/>
        <a:lstStyle/>
        <a:p>
          <a:r>
            <a:rPr lang="en-US" altLang="zh-TW" dirty="0" smtClean="0"/>
            <a:t>Logo extraction</a:t>
          </a:r>
          <a:endParaRPr lang="zh-TW" altLang="en-US" dirty="0"/>
        </a:p>
      </dgm:t>
    </dgm:pt>
    <dgm:pt modelId="{1D696331-51BA-4ECE-B078-5B32468BD643}" type="parTrans" cxnId="{882C33D6-6945-4083-AE47-23BA4FB72D1A}">
      <dgm:prSet/>
      <dgm:spPr/>
      <dgm:t>
        <a:bodyPr/>
        <a:lstStyle/>
        <a:p>
          <a:endParaRPr lang="zh-TW" altLang="en-US"/>
        </a:p>
      </dgm:t>
    </dgm:pt>
    <dgm:pt modelId="{E0FFAFDD-E158-4F60-BDE6-11E9EAE0C829}" type="sibTrans" cxnId="{882C33D6-6945-4083-AE47-23BA4FB72D1A}">
      <dgm:prSet/>
      <dgm:spPr/>
      <dgm:t>
        <a:bodyPr/>
        <a:lstStyle/>
        <a:p>
          <a:endParaRPr lang="zh-TW" altLang="en-US"/>
        </a:p>
      </dgm:t>
    </dgm:pt>
    <dgm:pt modelId="{B02460BD-AAAC-4F3B-B749-A8A4949BDFCE}">
      <dgm:prSet phldrT="[文字]"/>
      <dgm:spPr/>
      <dgm:t>
        <a:bodyPr/>
        <a:lstStyle/>
        <a:p>
          <a:r>
            <a:rPr lang="en-US" altLang="zh-TW" dirty="0" smtClean="0"/>
            <a:t>Title extraction</a:t>
          </a:r>
          <a:endParaRPr lang="zh-TW" altLang="en-US" dirty="0"/>
        </a:p>
      </dgm:t>
    </dgm:pt>
    <dgm:pt modelId="{4BA257A1-07EE-4890-A68C-FD93F945CFC7}" type="parTrans" cxnId="{EB7AC542-064B-4D33-9A27-F812EEDA9FAE}">
      <dgm:prSet/>
      <dgm:spPr/>
      <dgm:t>
        <a:bodyPr/>
        <a:lstStyle/>
        <a:p>
          <a:endParaRPr lang="zh-TW" altLang="en-US"/>
        </a:p>
      </dgm:t>
    </dgm:pt>
    <dgm:pt modelId="{F6216D43-1A3D-4B86-9182-4C9E0B84B526}" type="sibTrans" cxnId="{EB7AC542-064B-4D33-9A27-F812EEDA9FAE}">
      <dgm:prSet/>
      <dgm:spPr/>
      <dgm:t>
        <a:bodyPr/>
        <a:lstStyle/>
        <a:p>
          <a:endParaRPr lang="zh-TW" altLang="en-US"/>
        </a:p>
      </dgm:t>
    </dgm:pt>
    <dgm:pt modelId="{D43F91DB-F95E-45FB-8C17-59E10C47F132}">
      <dgm:prSet phldrT="[文字]"/>
      <dgm:spPr/>
      <dgm:t>
        <a:bodyPr/>
        <a:lstStyle/>
        <a:p>
          <a:r>
            <a:rPr lang="en-US" altLang="zh-TW" dirty="0" smtClean="0"/>
            <a:t>Image Composition</a:t>
          </a:r>
          <a:endParaRPr lang="zh-TW" altLang="en-US" dirty="0"/>
        </a:p>
      </dgm:t>
    </dgm:pt>
    <dgm:pt modelId="{54879C0A-204B-4018-B923-A2AFF5093639}" type="parTrans" cxnId="{6F59E9C1-D5C3-4F9E-98A9-E4BBB2C90BA8}">
      <dgm:prSet/>
      <dgm:spPr/>
      <dgm:t>
        <a:bodyPr/>
        <a:lstStyle/>
        <a:p>
          <a:endParaRPr lang="zh-TW" altLang="en-US"/>
        </a:p>
      </dgm:t>
    </dgm:pt>
    <dgm:pt modelId="{7D2508E9-B538-4F49-A91D-A61D6465CF4C}" type="sibTrans" cxnId="{6F59E9C1-D5C3-4F9E-98A9-E4BBB2C90BA8}">
      <dgm:prSet/>
      <dgm:spPr/>
      <dgm:t>
        <a:bodyPr/>
        <a:lstStyle/>
        <a:p>
          <a:endParaRPr lang="zh-TW" altLang="en-US"/>
        </a:p>
      </dgm:t>
    </dgm:pt>
    <dgm:pt modelId="{9B1C5CB3-D7F9-4ECC-8AE7-44A408F0CF58}" type="pres">
      <dgm:prSet presAssocID="{C0684F5D-FC64-4B8B-B754-802A0DC1F952}" presName="Name0" presStyleCnt="0">
        <dgm:presLayoutVars>
          <dgm:dir/>
          <dgm:resizeHandles val="exact"/>
        </dgm:presLayoutVars>
      </dgm:prSet>
      <dgm:spPr/>
    </dgm:pt>
    <dgm:pt modelId="{3E59CABE-1267-4EA0-98B3-68697C4B0D3E}" type="pres">
      <dgm:prSet presAssocID="{5889CF56-AC3F-4A08-9A51-5F37E93B1B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66228F-26E0-416D-88A7-669C7227BA6A}" type="pres">
      <dgm:prSet presAssocID="{F2715673-EDBF-4FE8-9C9A-469BD6B1748C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8188C34C-3598-4ED4-8936-88955C0CBF1D}" type="pres">
      <dgm:prSet presAssocID="{F2715673-EDBF-4FE8-9C9A-469BD6B1748C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E03DEDC-F421-4D64-9670-44794F52BC4F}" type="pres">
      <dgm:prSet presAssocID="{7A35C549-FB05-4C86-94D5-F491AF4F4B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370D9-EB91-410A-8134-781A22D34E8C}" type="pres">
      <dgm:prSet presAssocID="{E0FFAFDD-E158-4F60-BDE6-11E9EAE0C82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373EEC36-9A6B-46E9-B333-4A9BE2386648}" type="pres">
      <dgm:prSet presAssocID="{E0FFAFDD-E158-4F60-BDE6-11E9EAE0C829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317F7DC-5653-4DFE-A35F-B274347C3F2C}" type="pres">
      <dgm:prSet presAssocID="{B02460BD-AAAC-4F3B-B749-A8A4949BDF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57D85A-EBE5-4694-8D8C-FBEDA3C5DFD8}" type="pres">
      <dgm:prSet presAssocID="{F6216D43-1A3D-4B86-9182-4C9E0B84B52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C6E0B13-713C-4332-9385-A7E589C1EABF}" type="pres">
      <dgm:prSet presAssocID="{F6216D43-1A3D-4B86-9182-4C9E0B84B52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C9E4113-0ACD-4345-9DDE-A718FB0F0985}" type="pres">
      <dgm:prSet presAssocID="{D43F91DB-F95E-45FB-8C17-59E10C47F1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7AC542-064B-4D33-9A27-F812EEDA9FAE}" srcId="{C0684F5D-FC64-4B8B-B754-802A0DC1F952}" destId="{B02460BD-AAAC-4F3B-B749-A8A4949BDFCE}" srcOrd="2" destOrd="0" parTransId="{4BA257A1-07EE-4890-A68C-FD93F945CFC7}" sibTransId="{F6216D43-1A3D-4B86-9182-4C9E0B84B526}"/>
    <dgm:cxn modelId="{840646E2-454E-4D5E-BBE3-050689D7D10F}" type="presOf" srcId="{F2715673-EDBF-4FE8-9C9A-469BD6B1748C}" destId="{6D66228F-26E0-416D-88A7-669C7227BA6A}" srcOrd="0" destOrd="0" presId="urn:microsoft.com/office/officeart/2005/8/layout/process1"/>
    <dgm:cxn modelId="{824E239A-B4A5-41B2-9F5E-15CD90DF6274}" type="presOf" srcId="{C0684F5D-FC64-4B8B-B754-802A0DC1F952}" destId="{9B1C5CB3-D7F9-4ECC-8AE7-44A408F0CF58}" srcOrd="0" destOrd="0" presId="urn:microsoft.com/office/officeart/2005/8/layout/process1"/>
    <dgm:cxn modelId="{6F59E9C1-D5C3-4F9E-98A9-E4BBB2C90BA8}" srcId="{C0684F5D-FC64-4B8B-B754-802A0DC1F952}" destId="{D43F91DB-F95E-45FB-8C17-59E10C47F132}" srcOrd="3" destOrd="0" parTransId="{54879C0A-204B-4018-B923-A2AFF5093639}" sibTransId="{7D2508E9-B538-4F49-A91D-A61D6465CF4C}"/>
    <dgm:cxn modelId="{266A449F-DAD7-4A9B-B36A-EC21F0A9FDA6}" type="presOf" srcId="{D43F91DB-F95E-45FB-8C17-59E10C47F132}" destId="{7C9E4113-0ACD-4345-9DDE-A718FB0F0985}" srcOrd="0" destOrd="0" presId="urn:microsoft.com/office/officeart/2005/8/layout/process1"/>
    <dgm:cxn modelId="{882C33D6-6945-4083-AE47-23BA4FB72D1A}" srcId="{C0684F5D-FC64-4B8B-B754-802A0DC1F952}" destId="{7A35C549-FB05-4C86-94D5-F491AF4F4B92}" srcOrd="1" destOrd="0" parTransId="{1D696331-51BA-4ECE-B078-5B32468BD643}" sibTransId="{E0FFAFDD-E158-4F60-BDE6-11E9EAE0C829}"/>
    <dgm:cxn modelId="{F80C35FF-464F-43D5-AA11-D63C0543A661}" type="presOf" srcId="{B02460BD-AAAC-4F3B-B749-A8A4949BDFCE}" destId="{8317F7DC-5653-4DFE-A35F-B274347C3F2C}" srcOrd="0" destOrd="0" presId="urn:microsoft.com/office/officeart/2005/8/layout/process1"/>
    <dgm:cxn modelId="{28F4CAF2-A855-4C5A-84B6-71CD1495BF6B}" type="presOf" srcId="{E0FFAFDD-E158-4F60-BDE6-11E9EAE0C829}" destId="{D12370D9-EB91-410A-8134-781A22D34E8C}" srcOrd="0" destOrd="0" presId="urn:microsoft.com/office/officeart/2005/8/layout/process1"/>
    <dgm:cxn modelId="{B429D506-E30D-4D5B-8FEE-3D84AF2C0031}" type="presOf" srcId="{F6216D43-1A3D-4B86-9182-4C9E0B84B526}" destId="{6C6E0B13-713C-4332-9385-A7E589C1EABF}" srcOrd="1" destOrd="0" presId="urn:microsoft.com/office/officeart/2005/8/layout/process1"/>
    <dgm:cxn modelId="{A6163452-7FC9-47C8-A986-4FD0CDF82676}" type="presOf" srcId="{7A35C549-FB05-4C86-94D5-F491AF4F4B92}" destId="{EE03DEDC-F421-4D64-9670-44794F52BC4F}" srcOrd="0" destOrd="0" presId="urn:microsoft.com/office/officeart/2005/8/layout/process1"/>
    <dgm:cxn modelId="{4E1F9102-C440-413A-829A-CCBE8F6605A3}" type="presOf" srcId="{F6216D43-1A3D-4B86-9182-4C9E0B84B526}" destId="{6857D85A-EBE5-4694-8D8C-FBEDA3C5DFD8}" srcOrd="0" destOrd="0" presId="urn:microsoft.com/office/officeart/2005/8/layout/process1"/>
    <dgm:cxn modelId="{BC1A6AB3-09F3-40AC-9F33-291D80C8E59D}" type="presOf" srcId="{E0FFAFDD-E158-4F60-BDE6-11E9EAE0C829}" destId="{373EEC36-9A6B-46E9-B333-4A9BE2386648}" srcOrd="1" destOrd="0" presId="urn:microsoft.com/office/officeart/2005/8/layout/process1"/>
    <dgm:cxn modelId="{C2228248-37AC-4D5A-85D2-B27D9E684A8D}" type="presOf" srcId="{5889CF56-AC3F-4A08-9A51-5F37E93B1B63}" destId="{3E59CABE-1267-4EA0-98B3-68697C4B0D3E}" srcOrd="0" destOrd="0" presId="urn:microsoft.com/office/officeart/2005/8/layout/process1"/>
    <dgm:cxn modelId="{AAC7ACA5-0751-40E9-B055-AD0A4553472A}" type="presOf" srcId="{F2715673-EDBF-4FE8-9C9A-469BD6B1748C}" destId="{8188C34C-3598-4ED4-8936-88955C0CBF1D}" srcOrd="1" destOrd="0" presId="urn:microsoft.com/office/officeart/2005/8/layout/process1"/>
    <dgm:cxn modelId="{C0BFE0E4-FCC2-4740-A507-15B18E1B577A}" srcId="{C0684F5D-FC64-4B8B-B754-802A0DC1F952}" destId="{5889CF56-AC3F-4A08-9A51-5F37E93B1B63}" srcOrd="0" destOrd="0" parTransId="{88E4B294-6F8D-46D1-9566-4A9613142F32}" sibTransId="{F2715673-EDBF-4FE8-9C9A-469BD6B1748C}"/>
    <dgm:cxn modelId="{21357768-92DE-470B-B800-78E1F4415716}" type="presParOf" srcId="{9B1C5CB3-D7F9-4ECC-8AE7-44A408F0CF58}" destId="{3E59CABE-1267-4EA0-98B3-68697C4B0D3E}" srcOrd="0" destOrd="0" presId="urn:microsoft.com/office/officeart/2005/8/layout/process1"/>
    <dgm:cxn modelId="{479F3ADA-0DF4-4C6F-A8BE-CAC6162047DC}" type="presParOf" srcId="{9B1C5CB3-D7F9-4ECC-8AE7-44A408F0CF58}" destId="{6D66228F-26E0-416D-88A7-669C7227BA6A}" srcOrd="1" destOrd="0" presId="urn:microsoft.com/office/officeart/2005/8/layout/process1"/>
    <dgm:cxn modelId="{F420F5E7-FDD8-4145-A779-DA939004FC12}" type="presParOf" srcId="{6D66228F-26E0-416D-88A7-669C7227BA6A}" destId="{8188C34C-3598-4ED4-8936-88955C0CBF1D}" srcOrd="0" destOrd="0" presId="urn:microsoft.com/office/officeart/2005/8/layout/process1"/>
    <dgm:cxn modelId="{92434CD4-3EFB-4931-84E4-E89F5196436B}" type="presParOf" srcId="{9B1C5CB3-D7F9-4ECC-8AE7-44A408F0CF58}" destId="{EE03DEDC-F421-4D64-9670-44794F52BC4F}" srcOrd="2" destOrd="0" presId="urn:microsoft.com/office/officeart/2005/8/layout/process1"/>
    <dgm:cxn modelId="{4A4C7EB8-B370-4247-9DF5-5F637BA4F78C}" type="presParOf" srcId="{9B1C5CB3-D7F9-4ECC-8AE7-44A408F0CF58}" destId="{D12370D9-EB91-410A-8134-781A22D34E8C}" srcOrd="3" destOrd="0" presId="urn:microsoft.com/office/officeart/2005/8/layout/process1"/>
    <dgm:cxn modelId="{9ED7D58A-6E08-4E70-8015-4C4179CB7183}" type="presParOf" srcId="{D12370D9-EB91-410A-8134-781A22D34E8C}" destId="{373EEC36-9A6B-46E9-B333-4A9BE2386648}" srcOrd="0" destOrd="0" presId="urn:microsoft.com/office/officeart/2005/8/layout/process1"/>
    <dgm:cxn modelId="{3A658A47-9A84-4F46-8E8F-23F1F2552930}" type="presParOf" srcId="{9B1C5CB3-D7F9-4ECC-8AE7-44A408F0CF58}" destId="{8317F7DC-5653-4DFE-A35F-B274347C3F2C}" srcOrd="4" destOrd="0" presId="urn:microsoft.com/office/officeart/2005/8/layout/process1"/>
    <dgm:cxn modelId="{DA1E0637-4FC9-4C8E-822B-4C4EFD6D4D69}" type="presParOf" srcId="{9B1C5CB3-D7F9-4ECC-8AE7-44A408F0CF58}" destId="{6857D85A-EBE5-4694-8D8C-FBEDA3C5DFD8}" srcOrd="5" destOrd="0" presId="urn:microsoft.com/office/officeart/2005/8/layout/process1"/>
    <dgm:cxn modelId="{B27EF7D2-91BF-44E2-81FB-769140E37B93}" type="presParOf" srcId="{6857D85A-EBE5-4694-8D8C-FBEDA3C5DFD8}" destId="{6C6E0B13-713C-4332-9385-A7E589C1EABF}" srcOrd="0" destOrd="0" presId="urn:microsoft.com/office/officeart/2005/8/layout/process1"/>
    <dgm:cxn modelId="{E76DE4FB-C3AE-4B32-914F-F87B4C7055A5}" type="presParOf" srcId="{9B1C5CB3-D7F9-4ECC-8AE7-44A408F0CF58}" destId="{7C9E4113-0ACD-4345-9DDE-A718FB0F098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75037-C918-4A48-9686-4E634A0C920F}">
      <dsp:nvSpPr>
        <dsp:cNvPr id="0" name=""/>
        <dsp:cNvSpPr/>
      </dsp:nvSpPr>
      <dsp:spPr>
        <a:xfrm>
          <a:off x="4303" y="303396"/>
          <a:ext cx="1286299" cy="771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Extract features</a:t>
          </a:r>
          <a:endParaRPr lang="zh-TW" altLang="en-US" sz="1600" kern="1200" dirty="0"/>
        </a:p>
      </dsp:txBody>
      <dsp:txXfrm>
        <a:off x="26908" y="326001"/>
        <a:ext cx="1241089" cy="726569"/>
      </dsp:txXfrm>
    </dsp:sp>
    <dsp:sp modelId="{A3110F74-84DE-4197-A865-6BB58DA6E5F0}">
      <dsp:nvSpPr>
        <dsp:cNvPr id="0" name=""/>
        <dsp:cNvSpPr/>
      </dsp:nvSpPr>
      <dsp:spPr>
        <a:xfrm>
          <a:off x="1419232" y="529785"/>
          <a:ext cx="272695" cy="319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419232" y="593585"/>
        <a:ext cx="190887" cy="191402"/>
      </dsp:txXfrm>
    </dsp:sp>
    <dsp:sp modelId="{80AFD938-8503-4399-9182-1135686B4532}">
      <dsp:nvSpPr>
        <dsp:cNvPr id="0" name=""/>
        <dsp:cNvSpPr/>
      </dsp:nvSpPr>
      <dsp:spPr>
        <a:xfrm>
          <a:off x="1805122" y="303396"/>
          <a:ext cx="1286299" cy="77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Labeled training data</a:t>
          </a:r>
          <a:endParaRPr lang="zh-TW" altLang="en-US" sz="1600" kern="1200" dirty="0"/>
        </a:p>
      </dsp:txBody>
      <dsp:txXfrm>
        <a:off x="1827727" y="326001"/>
        <a:ext cx="1241089" cy="726569"/>
      </dsp:txXfrm>
    </dsp:sp>
    <dsp:sp modelId="{FBB1C2A4-27D8-4DFA-B53C-DCF3D06F7078}">
      <dsp:nvSpPr>
        <dsp:cNvPr id="0" name=""/>
        <dsp:cNvSpPr/>
      </dsp:nvSpPr>
      <dsp:spPr>
        <a:xfrm>
          <a:off x="3220051" y="529785"/>
          <a:ext cx="272695" cy="319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220051" y="593585"/>
        <a:ext cx="190887" cy="191402"/>
      </dsp:txXfrm>
    </dsp:sp>
    <dsp:sp modelId="{9C22A22C-DD0D-47AC-AD56-D11AB825B003}">
      <dsp:nvSpPr>
        <dsp:cNvPr id="0" name=""/>
        <dsp:cNvSpPr/>
      </dsp:nvSpPr>
      <dsp:spPr>
        <a:xfrm>
          <a:off x="3605941" y="303396"/>
          <a:ext cx="1286299" cy="771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Ranking-SVM</a:t>
          </a:r>
          <a:endParaRPr lang="zh-TW" altLang="en-US" sz="1600" kern="1200" dirty="0"/>
        </a:p>
      </dsp:txBody>
      <dsp:txXfrm>
        <a:off x="3628546" y="326001"/>
        <a:ext cx="1241089" cy="726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9CABE-1267-4EA0-98B3-68697C4B0D3E}">
      <dsp:nvSpPr>
        <dsp:cNvPr id="0" name=""/>
        <dsp:cNvSpPr/>
      </dsp:nvSpPr>
      <dsp:spPr>
        <a:xfrm>
          <a:off x="7711" y="0"/>
          <a:ext cx="1596344" cy="967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Internal dominant image selection and processing</a:t>
          </a:r>
          <a:endParaRPr lang="zh-TW" altLang="en-US" sz="1600" kern="1200" dirty="0"/>
        </a:p>
      </dsp:txBody>
      <dsp:txXfrm>
        <a:off x="36053" y="28342"/>
        <a:ext cx="1539660" cy="910972"/>
      </dsp:txXfrm>
    </dsp:sp>
    <dsp:sp modelId="{6D66228F-26E0-416D-88A7-669C7227BA6A}">
      <dsp:nvSpPr>
        <dsp:cNvPr id="0" name=""/>
        <dsp:cNvSpPr/>
      </dsp:nvSpPr>
      <dsp:spPr>
        <a:xfrm>
          <a:off x="1763690" y="285881"/>
          <a:ext cx="338425" cy="39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763690" y="365060"/>
        <a:ext cx="236898" cy="237535"/>
      </dsp:txXfrm>
    </dsp:sp>
    <dsp:sp modelId="{EE03DEDC-F421-4D64-9670-44794F52BC4F}">
      <dsp:nvSpPr>
        <dsp:cNvPr id="0" name=""/>
        <dsp:cNvSpPr/>
      </dsp:nvSpPr>
      <dsp:spPr>
        <a:xfrm>
          <a:off x="2242594" y="0"/>
          <a:ext cx="1596344" cy="967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Logo extraction</a:t>
          </a:r>
          <a:endParaRPr lang="zh-TW" altLang="en-US" sz="2000" kern="1200" dirty="0"/>
        </a:p>
      </dsp:txBody>
      <dsp:txXfrm>
        <a:off x="2270936" y="28342"/>
        <a:ext cx="1539660" cy="910972"/>
      </dsp:txXfrm>
    </dsp:sp>
    <dsp:sp modelId="{D12370D9-EB91-410A-8134-781A22D34E8C}">
      <dsp:nvSpPr>
        <dsp:cNvPr id="0" name=""/>
        <dsp:cNvSpPr/>
      </dsp:nvSpPr>
      <dsp:spPr>
        <a:xfrm>
          <a:off x="3998573" y="285881"/>
          <a:ext cx="338425" cy="39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998573" y="365060"/>
        <a:ext cx="236898" cy="237535"/>
      </dsp:txXfrm>
    </dsp:sp>
    <dsp:sp modelId="{8317F7DC-5653-4DFE-A35F-B274347C3F2C}">
      <dsp:nvSpPr>
        <dsp:cNvPr id="0" name=""/>
        <dsp:cNvSpPr/>
      </dsp:nvSpPr>
      <dsp:spPr>
        <a:xfrm>
          <a:off x="4477476" y="0"/>
          <a:ext cx="1596344" cy="967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Title extraction</a:t>
          </a:r>
          <a:endParaRPr lang="zh-TW" altLang="en-US" sz="2000" kern="1200" dirty="0"/>
        </a:p>
      </dsp:txBody>
      <dsp:txXfrm>
        <a:off x="4505818" y="28342"/>
        <a:ext cx="1539660" cy="910972"/>
      </dsp:txXfrm>
    </dsp:sp>
    <dsp:sp modelId="{6857D85A-EBE5-4694-8D8C-FBEDA3C5DFD8}">
      <dsp:nvSpPr>
        <dsp:cNvPr id="0" name=""/>
        <dsp:cNvSpPr/>
      </dsp:nvSpPr>
      <dsp:spPr>
        <a:xfrm>
          <a:off x="6233456" y="285881"/>
          <a:ext cx="338425" cy="39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233456" y="365060"/>
        <a:ext cx="236898" cy="237535"/>
      </dsp:txXfrm>
    </dsp:sp>
    <dsp:sp modelId="{7C9E4113-0ACD-4345-9DDE-A718FB0F0985}">
      <dsp:nvSpPr>
        <dsp:cNvPr id="0" name=""/>
        <dsp:cNvSpPr/>
      </dsp:nvSpPr>
      <dsp:spPr>
        <a:xfrm>
          <a:off x="6712359" y="0"/>
          <a:ext cx="1596344" cy="967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Image Composition</a:t>
          </a:r>
          <a:endParaRPr lang="zh-TW" altLang="en-US" sz="2000" kern="1200" dirty="0"/>
        </a:p>
      </dsp:txBody>
      <dsp:txXfrm>
        <a:off x="6740701" y="28342"/>
        <a:ext cx="1539660" cy="910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7A3D52A-93B1-4640-ABAE-0CBECE5B3D17}" type="datetimeFigureOut">
              <a:rPr lang="zh-TW" altLang="en-US" smtClean="0"/>
              <a:t>2011/4/25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3911F7F-DB44-48FA-8D05-52C6D635CA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Binxing</a:t>
            </a:r>
            <a:r>
              <a:rPr lang="en-US" altLang="zh-TW" dirty="0" smtClean="0"/>
              <a:t> Jiao et. al (SIGIR ’10)</a:t>
            </a:r>
          </a:p>
          <a:p>
            <a:r>
              <a:rPr lang="en-US" altLang="zh-TW" dirty="0" smtClean="0"/>
              <a:t>Presenter : Lin, Yi-</a:t>
            </a:r>
            <a:r>
              <a:rPr lang="en-US" altLang="zh-TW" dirty="0" err="1" smtClean="0"/>
              <a:t>Jhen</a:t>
            </a:r>
            <a:endParaRPr lang="en-US" altLang="zh-TW" dirty="0" smtClean="0"/>
          </a:p>
          <a:p>
            <a:r>
              <a:rPr lang="en-US" altLang="zh-TW" dirty="0" smtClean="0"/>
              <a:t>Advisor: Dr. </a:t>
            </a:r>
            <a:r>
              <a:rPr lang="en-US" altLang="zh-TW" dirty="0" err="1" smtClean="0"/>
              <a:t>Koh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</a:t>
            </a:r>
          </a:p>
          <a:p>
            <a:r>
              <a:rPr lang="en-US" altLang="zh-TW" dirty="0" smtClean="0"/>
              <a:t>Date: 2011/4/25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Visual Summarization of Web Pages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3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Ranking and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Rerank </a:t>
            </a:r>
            <a:r>
              <a:rPr lang="en-US" altLang="zh-TW" sz="2400" dirty="0"/>
              <a:t>result images 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Based on the textual similarities between the web pages containing the images and the target web page.</a:t>
            </a:r>
          </a:p>
          <a:p>
            <a:pPr lvl="1"/>
            <a:r>
              <a:rPr lang="en-US" altLang="zh-TW" sz="2400" dirty="0" smtClean="0"/>
              <a:t>TFIDF --&gt; cosine similarity</a:t>
            </a:r>
          </a:p>
          <a:p>
            <a:r>
              <a:rPr lang="en-US" altLang="zh-TW" sz="2400" dirty="0"/>
              <a:t>Filter images</a:t>
            </a:r>
          </a:p>
          <a:p>
            <a:pPr lvl="1"/>
            <a:r>
              <a:rPr lang="en-US" altLang="zh-TW" sz="2400" dirty="0"/>
              <a:t>Visual importance of result images is calculated using </a:t>
            </a:r>
            <a:r>
              <a:rPr lang="en-US" altLang="zh-TW" sz="2400" b="1" dirty="0"/>
              <a:t>VisualRank </a:t>
            </a:r>
            <a:endParaRPr lang="en-US" altLang="zh-TW" sz="2400" b="1" dirty="0" smtClean="0"/>
          </a:p>
          <a:p>
            <a:pPr lvl="1"/>
            <a:r>
              <a:rPr lang="en-US" altLang="zh-TW" sz="2400" dirty="0"/>
              <a:t>The images whose importance score is below a threshold will be filtered </a:t>
            </a:r>
            <a:r>
              <a:rPr lang="en-US" altLang="zh-TW" sz="2400" dirty="0" smtClean="0"/>
              <a:t>out</a:t>
            </a:r>
            <a:endParaRPr lang="en-US" altLang="zh-TW" sz="2400" b="1" dirty="0"/>
          </a:p>
          <a:p>
            <a:endParaRPr lang="en-US" altLang="zh-TW" sz="2000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External image based visual summarization cont.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84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Ranking and Filtering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VisualRank</a:t>
            </a:r>
            <a:endParaRPr lang="en-US" altLang="zh-TW" sz="2200" dirty="0" smtClean="0"/>
          </a:p>
          <a:p>
            <a:pPr lvl="2"/>
            <a:r>
              <a:rPr lang="en-US" altLang="zh-TW" sz="2200" dirty="0" smtClean="0"/>
              <a:t>Extract local SIFT features for each image</a:t>
            </a:r>
          </a:p>
          <a:p>
            <a:pPr lvl="2"/>
            <a:r>
              <a:rPr lang="en-US" altLang="zh-TW" sz="2200" dirty="0" smtClean="0"/>
              <a:t>Similarity(img </a:t>
            </a:r>
            <a:r>
              <a:rPr lang="en-US" altLang="zh-TW" sz="2200" i="1" dirty="0" smtClean="0"/>
              <a:t>i</a:t>
            </a:r>
            <a:r>
              <a:rPr lang="en-US" altLang="zh-TW" sz="2200" dirty="0" smtClean="0"/>
              <a:t>, img </a:t>
            </a:r>
            <a:r>
              <a:rPr lang="en-US" altLang="zh-TW" sz="2200" i="1" dirty="0" smtClean="0"/>
              <a:t>j</a:t>
            </a:r>
            <a:r>
              <a:rPr lang="en-US" altLang="zh-TW" sz="2200" dirty="0" smtClean="0"/>
              <a:t>) : the # of local features shared between them divided by the average # of local features in </a:t>
            </a:r>
            <a:r>
              <a:rPr lang="en-US" altLang="zh-TW" sz="2200" dirty="0"/>
              <a:t>img </a:t>
            </a:r>
            <a:r>
              <a:rPr lang="en-US" altLang="zh-TW" sz="2200" i="1" dirty="0"/>
              <a:t>i</a:t>
            </a:r>
            <a:r>
              <a:rPr lang="en-US" altLang="zh-TW" sz="2200" dirty="0"/>
              <a:t>, img </a:t>
            </a:r>
            <a:r>
              <a:rPr lang="en-US" altLang="zh-TW" sz="2200" i="1" dirty="0" smtClean="0"/>
              <a:t>j</a:t>
            </a:r>
          </a:p>
          <a:p>
            <a:pPr lvl="2"/>
            <a:r>
              <a:rPr lang="en-US" altLang="zh-TW" sz="2200" dirty="0" smtClean="0"/>
              <a:t>A graph is constructed with images as vertices and visual similarities as weights on edges</a:t>
            </a:r>
          </a:p>
          <a:p>
            <a:pPr lvl="2"/>
            <a:r>
              <a:rPr lang="en-US" altLang="zh-TW" sz="2200" dirty="0" smtClean="0"/>
              <a:t>PageRank is applied on the graph and then the resulted rank score vector is employed to represent the importance of each image</a:t>
            </a:r>
          </a:p>
          <a:p>
            <a:pPr lvl="1"/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External image based visual summarization cont.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919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/>
          </a:bodyPr>
          <a:lstStyle/>
          <a:p>
            <a:r>
              <a:rPr lang="en-US" altLang="zh-TW" sz="2200" dirty="0" smtClean="0"/>
              <a:t>100 queries from KDD CUP 2005</a:t>
            </a:r>
          </a:p>
          <a:p>
            <a:r>
              <a:rPr lang="en-US" altLang="zh-TW" sz="2200" dirty="0" smtClean="0"/>
              <a:t>Use Bing Search API to retrieve top 100 search results for each of queries. </a:t>
            </a:r>
          </a:p>
          <a:p>
            <a:r>
              <a:rPr lang="en-US" altLang="zh-TW" sz="2200" dirty="0" smtClean="0"/>
              <a:t>8412 retrieved web pages was obtained</a:t>
            </a:r>
          </a:p>
          <a:p>
            <a:r>
              <a:rPr lang="en-US" altLang="zh-TW" sz="2200" dirty="0" smtClean="0"/>
              <a:t>Download all of internal images and retrieved external images.</a:t>
            </a:r>
          </a:p>
          <a:p>
            <a:r>
              <a:rPr lang="en-US" altLang="zh-TW" sz="2200" dirty="0" smtClean="0"/>
              <a:t>Expert labelers annotate whether the internal images were dominant and the external images were relevant to summarize the corresponding web page.</a:t>
            </a:r>
          </a:p>
          <a:p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13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setup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000" dirty="0"/>
              <a:t>DIP : Web pages with at least on internal image annotated as dominant</a:t>
            </a:r>
          </a:p>
          <a:p>
            <a:pPr lvl="1"/>
            <a:r>
              <a:rPr lang="en-US" altLang="zh-TW" sz="2000" dirty="0"/>
              <a:t>NDIP : without any dominant internal image annotated</a:t>
            </a:r>
          </a:p>
          <a:p>
            <a:pPr lvl="1"/>
            <a:r>
              <a:rPr lang="en-US" altLang="zh-TW" sz="2000" dirty="0"/>
              <a:t>41.8% of web pages are NDIPs in our data set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Labelers judge which summary is the best to represent the web page.</a:t>
            </a:r>
          </a:p>
          <a:p>
            <a:r>
              <a:rPr lang="en-US" altLang="zh-TW" sz="2000" dirty="0" smtClean="0"/>
              <a:t>He/she can select “others”.</a:t>
            </a:r>
          </a:p>
          <a:p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98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Usefulness of external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2200" dirty="0" smtClean="0"/>
          </a:p>
          <a:p>
            <a:r>
              <a:rPr lang="en-US" altLang="zh-TW" sz="2200" dirty="0" smtClean="0"/>
              <a:t>External images can be considered as a useful source for web page summarization.</a:t>
            </a:r>
          </a:p>
          <a:p>
            <a:r>
              <a:rPr lang="en-US" altLang="zh-TW" sz="2200" dirty="0" smtClean="0"/>
              <a:t>Web pages containing dominant images can be regarded as more appropriate for visual summarization, which, hence, can also be summarized well by a relevant image retrieved from the external. </a:t>
            </a:r>
          </a:p>
          <a:p>
            <a:r>
              <a:rPr lang="en-US" altLang="zh-TW" sz="2200" dirty="0" smtClean="0"/>
              <a:t>The external images are valuable complement to internal images for visual summarization of web pages.</a:t>
            </a:r>
            <a:endParaRPr lang="zh-TW" altLang="en-US" sz="22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175472" cy="1574416"/>
          </a:xfrm>
          <a:prstGeom prst="rect">
            <a:avLst/>
          </a:prstGeom>
        </p:spPr>
      </p:pic>
      <p:sp>
        <p:nvSpPr>
          <p:cNvPr id="8" name="框架 7"/>
          <p:cNvSpPr/>
          <p:nvPr/>
        </p:nvSpPr>
        <p:spPr>
          <a:xfrm>
            <a:off x="5868144" y="2276872"/>
            <a:ext cx="864096" cy="432048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5868144" y="2564904"/>
            <a:ext cx="864096" cy="792088"/>
          </a:xfrm>
          <a:prstGeom prst="frame">
            <a:avLst>
              <a:gd name="adj1" fmla="val 90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5868144" y="2852936"/>
            <a:ext cx="864096" cy="432048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various visual summaries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2000" b="1" i="1" dirty="0"/>
              <a:t>Dominant Image and Visual Snippet as the best summarization</a:t>
            </a:r>
          </a:p>
          <a:p>
            <a:r>
              <a:rPr lang="en-US" altLang="zh-TW" sz="2000" dirty="0" smtClean="0"/>
              <a:t> </a:t>
            </a:r>
            <a:r>
              <a:rPr lang="en-US" altLang="zh-TW" sz="2000" b="1" i="1" dirty="0"/>
              <a:t>Thumbnail as the best </a:t>
            </a:r>
            <a:r>
              <a:rPr lang="en-US" altLang="zh-TW" sz="2000" b="1" i="1" dirty="0" smtClean="0"/>
              <a:t>summarization</a:t>
            </a:r>
          </a:p>
          <a:p>
            <a:r>
              <a:rPr lang="en-US" altLang="zh-TW" sz="2000" b="1" i="1" dirty="0"/>
              <a:t>External Image as the best </a:t>
            </a:r>
            <a:r>
              <a:rPr lang="en-US" altLang="zh-TW" sz="2000" b="1" i="1" dirty="0" smtClean="0"/>
              <a:t>summarization</a:t>
            </a:r>
            <a:endParaRPr lang="zh-TW" altLang="en-US" sz="2000" b="1" i="1" dirty="0"/>
          </a:p>
          <a:p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45138"/>
            <a:ext cx="4430240" cy="17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various visual summaries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i="1" dirty="0"/>
              <a:t>Dominant Image and Visual Snippet as the best summarization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sp>
        <p:nvSpPr>
          <p:cNvPr id="11" name="內容版面配置區 16"/>
          <p:cNvSpPr txBox="1">
            <a:spLocks/>
          </p:cNvSpPr>
          <p:nvPr/>
        </p:nvSpPr>
        <p:spPr>
          <a:xfrm>
            <a:off x="4427984" y="2060848"/>
            <a:ext cx="4320480" cy="3654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Dominant image based summarizations are the best summarization for over a half DIPs.</a:t>
            </a:r>
          </a:p>
          <a:p>
            <a:r>
              <a:rPr lang="en-US" altLang="zh-TW" sz="2000" dirty="0" smtClean="0"/>
              <a:t>For DIP, the visual snippet is worse than the dominant image.</a:t>
            </a:r>
          </a:p>
          <a:p>
            <a:pPr lvl="1"/>
            <a:r>
              <a:rPr lang="en-US" altLang="zh-TW" sz="2000" dirty="0" smtClean="0"/>
              <a:t>Title information is misread</a:t>
            </a:r>
          </a:p>
          <a:p>
            <a:pPr lvl="1"/>
            <a:r>
              <a:rPr lang="en-US" altLang="zh-TW" sz="2000" dirty="0" smtClean="0"/>
              <a:t>Visual snippet is rough-and-tumble.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32092" y="2256414"/>
            <a:ext cx="3624806" cy="1423535"/>
            <a:chOff x="5292080" y="2204864"/>
            <a:chExt cx="3696814" cy="145181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204864"/>
              <a:ext cx="3696813" cy="145181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92080" y="2492896"/>
              <a:ext cx="201622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292080" y="3140968"/>
              <a:ext cx="201622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163890" y="2492896"/>
              <a:ext cx="82500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163889" y="3140968"/>
              <a:ext cx="82500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9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various visual summaries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i="1" dirty="0"/>
              <a:t>Thumbnail as the best summarization</a:t>
            </a:r>
            <a:endParaRPr lang="zh-TW" altLang="en-US" sz="2000" b="1" i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sp>
        <p:nvSpPr>
          <p:cNvPr id="11" name="內容版面配置區 16"/>
          <p:cNvSpPr txBox="1">
            <a:spLocks/>
          </p:cNvSpPr>
          <p:nvPr/>
        </p:nvSpPr>
        <p:spPr>
          <a:xfrm>
            <a:off x="4427984" y="2060848"/>
            <a:ext cx="4320480" cy="3654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categorize these pages into</a:t>
            </a:r>
          </a:p>
          <a:p>
            <a:pPr lvl="1"/>
            <a:r>
              <a:rPr lang="en-US" altLang="zh-TW" sz="1800" dirty="0" smtClean="0"/>
              <a:t>pages in small size</a:t>
            </a:r>
          </a:p>
          <a:p>
            <a:pPr lvl="1"/>
            <a:r>
              <a:rPr lang="en-US" altLang="zh-TW" sz="1800" dirty="0" smtClean="0"/>
              <a:t>pages with several images</a:t>
            </a:r>
          </a:p>
          <a:p>
            <a:pPr lvl="1"/>
            <a:r>
              <a:rPr lang="en-US" altLang="zh-TW" sz="1800" dirty="0" smtClean="0"/>
              <a:t>Pages with salient and clear image/text</a:t>
            </a:r>
          </a:p>
          <a:p>
            <a:pPr lvl="1"/>
            <a:r>
              <a:rPr lang="en-US" altLang="zh-TW" sz="1800" dirty="0" smtClean="0"/>
              <a:t>Pages With logo</a:t>
            </a:r>
          </a:p>
          <a:p>
            <a:pPr lvl="1"/>
            <a:r>
              <a:rPr lang="en-US" altLang="zh-TW" sz="1800" dirty="0" smtClean="0"/>
              <a:t>Pages With simple page structure</a:t>
            </a:r>
          </a:p>
          <a:p>
            <a:pPr lvl="1"/>
            <a:r>
              <a:rPr lang="en-US" altLang="zh-TW" sz="1800" dirty="0" smtClean="0"/>
              <a:t>Pages in well-known web site </a:t>
            </a:r>
            <a:r>
              <a:rPr lang="en-US" altLang="zh-TW" sz="2000" dirty="0" smtClean="0"/>
              <a:t> 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632092" y="2256414"/>
            <a:ext cx="3624805" cy="1423535"/>
            <a:chOff x="632092" y="2256414"/>
            <a:chExt cx="3624805" cy="1423535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92" y="2256414"/>
              <a:ext cx="3624805" cy="142353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32092" y="2968181"/>
              <a:ext cx="1976951" cy="24479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11437" y="2968181"/>
            <a:ext cx="3145460" cy="2352772"/>
            <a:chOff x="1111437" y="2968181"/>
            <a:chExt cx="3145460" cy="2352772"/>
          </a:xfrm>
        </p:grpSpPr>
        <p:sp>
          <p:nvSpPr>
            <p:cNvPr id="23" name="矩形 22"/>
            <p:cNvSpPr/>
            <p:nvPr/>
          </p:nvSpPr>
          <p:spPr>
            <a:xfrm>
              <a:off x="3447963" y="2968181"/>
              <a:ext cx="808934" cy="24479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111437" y="5013176"/>
              <a:ext cx="2666114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With salient and clear image/text</a:t>
              </a:r>
            </a:p>
          </p:txBody>
        </p:sp>
        <p:cxnSp>
          <p:nvCxnSpPr>
            <p:cNvPr id="9" name="直線單箭頭接點 8"/>
            <p:cNvCxnSpPr>
              <a:stCxn id="23" idx="2"/>
              <a:endCxn id="5" idx="0"/>
            </p:cNvCxnSpPr>
            <p:nvPr/>
          </p:nvCxnSpPr>
          <p:spPr>
            <a:xfrm flipH="1">
              <a:off x="2444494" y="3212976"/>
              <a:ext cx="1407936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32405" y="2968181"/>
            <a:ext cx="2787467" cy="1560103"/>
            <a:chOff x="632405" y="2968181"/>
            <a:chExt cx="2787467" cy="1560103"/>
          </a:xfrm>
        </p:grpSpPr>
        <p:sp>
          <p:nvSpPr>
            <p:cNvPr id="12" name="矩形 11"/>
            <p:cNvSpPr/>
            <p:nvPr/>
          </p:nvSpPr>
          <p:spPr>
            <a:xfrm>
              <a:off x="2610938" y="2968181"/>
              <a:ext cx="808934" cy="24479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32405" y="4005064"/>
              <a:ext cx="1832168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altLang="zh-TW" sz="1400" dirty="0"/>
                <a:t>With </a:t>
              </a:r>
              <a:r>
                <a:rPr lang="en-US" altLang="zh-TW" sz="1400" dirty="0" smtClean="0"/>
                <a:t>logo</a:t>
              </a:r>
            </a:p>
            <a:p>
              <a:pPr marL="0" lvl="1"/>
              <a:r>
                <a:rPr lang="en-US" altLang="zh-TW" sz="1400" dirty="0"/>
                <a:t>Well-known web site </a:t>
              </a:r>
              <a:endParaRPr lang="zh-TW" altLang="en-US" dirty="0"/>
            </a:p>
          </p:txBody>
        </p:sp>
        <p:cxnSp>
          <p:nvCxnSpPr>
            <p:cNvPr id="15" name="直線單箭頭接點 14"/>
            <p:cNvCxnSpPr>
              <a:stCxn id="12" idx="2"/>
              <a:endCxn id="10" idx="0"/>
            </p:cNvCxnSpPr>
            <p:nvPr/>
          </p:nvCxnSpPr>
          <p:spPr>
            <a:xfrm flipH="1">
              <a:off x="1548489" y="3212976"/>
              <a:ext cx="146691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11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various visual summaries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i="1" dirty="0"/>
              <a:t>External Image as the best summarization</a:t>
            </a:r>
            <a:endParaRPr lang="zh-TW" altLang="en-US" sz="2000" b="1" i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sp>
        <p:nvSpPr>
          <p:cNvPr id="11" name="內容版面配置區 16"/>
          <p:cNvSpPr txBox="1">
            <a:spLocks/>
          </p:cNvSpPr>
          <p:nvPr/>
        </p:nvSpPr>
        <p:spPr>
          <a:xfrm>
            <a:off x="4427984" y="2060848"/>
            <a:ext cx="4320480" cy="3654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32092" y="2256414"/>
            <a:ext cx="3624805" cy="1423535"/>
            <a:chOff x="5292080" y="2204864"/>
            <a:chExt cx="3696813" cy="145181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204864"/>
              <a:ext cx="3696813" cy="145181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92080" y="2666359"/>
              <a:ext cx="201622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327417" y="2670651"/>
              <a:ext cx="825004" cy="21602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內容版面配置區 16"/>
          <p:cNvSpPr txBox="1">
            <a:spLocks/>
          </p:cNvSpPr>
          <p:nvPr/>
        </p:nvSpPr>
        <p:spPr>
          <a:xfrm>
            <a:off x="4580384" y="2213248"/>
            <a:ext cx="4320480" cy="3654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For NDIPs, external images with tremendous relevance score can be adopted as reliable summarizations</a:t>
            </a:r>
          </a:p>
          <a:p>
            <a:r>
              <a:rPr lang="en-US" altLang="zh-TW" sz="2000" dirty="0" smtClean="0"/>
              <a:t>Otherwise, thumbnails are better, especially for “pages with logo” and “pages in well-known web site”.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5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various visual summaries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i="1" dirty="0" smtClean="0"/>
              <a:t>Summary – guidance of selecting summarization type</a:t>
            </a:r>
            <a:endParaRPr lang="zh-TW" altLang="en-US" sz="2000" b="1" i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Experimental Results cont.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51" y="2060849"/>
            <a:ext cx="3117069" cy="1224136"/>
          </a:xfrm>
          <a:prstGeom prst="rect">
            <a:avLst/>
          </a:prstGeom>
        </p:spPr>
      </p:pic>
      <p:sp>
        <p:nvSpPr>
          <p:cNvPr id="12" name="內容版面配置區 16"/>
          <p:cNvSpPr txBox="1">
            <a:spLocks/>
          </p:cNvSpPr>
          <p:nvPr/>
        </p:nvSpPr>
        <p:spPr>
          <a:xfrm>
            <a:off x="637606" y="2924944"/>
            <a:ext cx="8489576" cy="37094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 smtClean="0"/>
              <a:t>For NDIP</a:t>
            </a:r>
          </a:p>
          <a:p>
            <a:pPr lvl="1"/>
            <a:r>
              <a:rPr lang="en-US" altLang="zh-TW" sz="1600" dirty="0" smtClean="0"/>
              <a:t>External images are useful, but suffer from reliability problem.</a:t>
            </a:r>
          </a:p>
          <a:p>
            <a:pPr lvl="1"/>
            <a:r>
              <a:rPr lang="en-US" altLang="zh-TW" sz="1600" dirty="0" smtClean="0"/>
              <a:t>Thumbnail are also good, especially for “pages with logo” and “pages in well-known web site”.</a:t>
            </a:r>
          </a:p>
          <a:p>
            <a:r>
              <a:rPr lang="en-US" altLang="zh-TW" sz="1800" dirty="0" smtClean="0"/>
              <a:t>For DIP</a:t>
            </a:r>
          </a:p>
          <a:p>
            <a:pPr lvl="1"/>
            <a:r>
              <a:rPr lang="en-US" altLang="zh-TW" sz="1600" dirty="0" smtClean="0"/>
              <a:t>If the dominant images are contained and can be recognized in the thumbnail, thumbnail is the best choice; otherwise dominant images are more reliable.</a:t>
            </a:r>
          </a:p>
          <a:p>
            <a:pPr lvl="1"/>
            <a:r>
              <a:rPr lang="en-US" altLang="zh-TW" sz="1600" dirty="0" smtClean="0"/>
              <a:t>If an exclusive dominant image is found and the title information agrees with the content of the dominant image, visual snippet is better than a single dominant image.</a:t>
            </a:r>
          </a:p>
          <a:p>
            <a:pPr lvl="1"/>
            <a:endParaRPr lang="en-US" altLang="zh-TW" sz="1400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4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000" dirty="0" smtClean="0"/>
              <a:t>Introduction</a:t>
            </a:r>
          </a:p>
          <a:p>
            <a:r>
              <a:rPr lang="en-US" altLang="zh-TW" sz="2000" dirty="0" smtClean="0"/>
              <a:t>Internal image based visual summarization</a:t>
            </a:r>
          </a:p>
          <a:p>
            <a:r>
              <a:rPr lang="en-US" altLang="zh-TW" sz="2000" dirty="0" smtClean="0"/>
              <a:t>Visual Snippet</a:t>
            </a:r>
          </a:p>
          <a:p>
            <a:r>
              <a:rPr lang="en-US" altLang="zh-TW" sz="2000" dirty="0" smtClean="0"/>
              <a:t>External </a:t>
            </a:r>
            <a:r>
              <a:rPr lang="en-US" altLang="zh-TW" sz="2000" dirty="0"/>
              <a:t>image based visual </a:t>
            </a:r>
            <a:r>
              <a:rPr lang="en-US" altLang="zh-TW" sz="2000" dirty="0" smtClean="0"/>
              <a:t>summarization</a:t>
            </a:r>
          </a:p>
          <a:p>
            <a:r>
              <a:rPr lang="en-US" altLang="zh-TW" sz="2000" dirty="0" smtClean="0"/>
              <a:t>Experimental results</a:t>
            </a:r>
          </a:p>
          <a:p>
            <a:r>
              <a:rPr lang="en-US" altLang="zh-TW" sz="2000" dirty="0" smtClean="0"/>
              <a:t>User study</a:t>
            </a:r>
          </a:p>
          <a:p>
            <a:r>
              <a:rPr lang="en-US" altLang="zh-TW" sz="2000" dirty="0" smtClean="0"/>
              <a:t>Conclusion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0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User study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34908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goal of this study is to explore how different summarization approaches support a </a:t>
            </a:r>
            <a:r>
              <a:rPr lang="en-US" altLang="zh-TW" sz="2000" i="1" dirty="0" smtClean="0"/>
              <a:t>understanding</a:t>
            </a:r>
            <a:r>
              <a:rPr lang="en-US" altLang="zh-TW" sz="2000" dirty="0" smtClean="0"/>
              <a:t> or a </a:t>
            </a:r>
            <a:r>
              <a:rPr lang="en-US" altLang="zh-TW" sz="2000" i="1" dirty="0" smtClean="0"/>
              <a:t>re-finding</a:t>
            </a:r>
            <a:r>
              <a:rPr lang="en-US" altLang="zh-TW" sz="2000" dirty="0" smtClean="0"/>
              <a:t> task.</a:t>
            </a:r>
          </a:p>
          <a:p>
            <a:r>
              <a:rPr lang="en-US" altLang="zh-TW" sz="2000" dirty="0" smtClean="0"/>
              <a:t>51 participants</a:t>
            </a:r>
          </a:p>
          <a:p>
            <a:pPr lvl="1"/>
            <a:r>
              <a:rPr lang="en-US" altLang="zh-TW" sz="1800" dirty="0" smtClean="0"/>
              <a:t>Bachelor’s degree at least</a:t>
            </a:r>
          </a:p>
          <a:p>
            <a:pPr lvl="1"/>
            <a:r>
              <a:rPr lang="en-US" altLang="zh-TW" sz="1800" dirty="0" smtClean="0"/>
              <a:t>20-35 years old</a:t>
            </a:r>
          </a:p>
          <a:p>
            <a:pPr lvl="1"/>
            <a:r>
              <a:rPr lang="en-US" altLang="zh-TW" sz="1800" dirty="0" smtClean="0"/>
              <a:t>56% male, 44% female</a:t>
            </a:r>
          </a:p>
          <a:p>
            <a:pPr lvl="1"/>
            <a:r>
              <a:rPr lang="en-US" altLang="zh-TW" sz="1800" dirty="0" smtClean="0"/>
              <a:t>Heavy web users</a:t>
            </a:r>
          </a:p>
          <a:p>
            <a:r>
              <a:rPr lang="en-US" altLang="zh-TW" sz="2000" dirty="0" smtClean="0"/>
              <a:t>11 web pages are chosen from a range of different categories</a:t>
            </a:r>
          </a:p>
          <a:p>
            <a:pPr lvl="1"/>
            <a:r>
              <a:rPr lang="en-US" altLang="zh-TW" sz="1800" dirty="0" smtClean="0"/>
              <a:t>9 DIP  /  2 NDIP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3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User </a:t>
            </a:r>
            <a:r>
              <a:rPr lang="en-US" altLang="zh-TW" sz="3200" dirty="0" smtClean="0"/>
              <a:t>study cont.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34908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2600" dirty="0" smtClean="0"/>
              <a:t>Phrase 1 -- </a:t>
            </a:r>
            <a:r>
              <a:rPr lang="en-US" altLang="zh-TW" sz="2600" i="1" dirty="0"/>
              <a:t>understanding</a:t>
            </a:r>
            <a:r>
              <a:rPr lang="en-US" altLang="zh-TW" sz="2600" dirty="0"/>
              <a:t> </a:t>
            </a:r>
            <a:endParaRPr lang="en-US" altLang="zh-TW" sz="2600" dirty="0" smtClean="0"/>
          </a:p>
          <a:p>
            <a:pPr lvl="1"/>
            <a:r>
              <a:rPr lang="en-US" altLang="zh-TW" sz="2600" dirty="0" smtClean="0"/>
              <a:t>Each participant was given a web page and one of four visual summaries</a:t>
            </a:r>
          </a:p>
          <a:p>
            <a:pPr lvl="1"/>
            <a:r>
              <a:rPr lang="en-US" altLang="zh-TW" sz="2600" b="1" dirty="0" smtClean="0"/>
              <a:t>Step 1 </a:t>
            </a:r>
            <a:r>
              <a:rPr lang="en-US" altLang="zh-TW" sz="2600" dirty="0" smtClean="0"/>
              <a:t>: guess the content of the web page based solely on the provided visual summarization</a:t>
            </a:r>
          </a:p>
          <a:p>
            <a:pPr lvl="1"/>
            <a:r>
              <a:rPr lang="en-US" altLang="zh-TW" sz="2600" b="1" dirty="0"/>
              <a:t>Step </a:t>
            </a:r>
            <a:r>
              <a:rPr lang="en-US" altLang="zh-TW" sz="2600" b="1" dirty="0" smtClean="0"/>
              <a:t>2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: </a:t>
            </a:r>
            <a:r>
              <a:rPr lang="en-US" altLang="zh-TW" sz="2600" dirty="0" smtClean="0"/>
              <a:t>read the web page and to rate a score ranging from -1 to 3</a:t>
            </a:r>
          </a:p>
          <a:p>
            <a:pPr lvl="2"/>
            <a:r>
              <a:rPr lang="en-US" altLang="zh-TW" sz="2600" dirty="0" smtClean="0"/>
              <a:t> -1 : the summarization misleads the participant</a:t>
            </a:r>
          </a:p>
          <a:p>
            <a:pPr lvl="2"/>
            <a:r>
              <a:rPr lang="en-US" altLang="zh-TW" sz="2600" dirty="0" smtClean="0"/>
              <a:t>0 : participant can not understanding the summarization</a:t>
            </a:r>
          </a:p>
          <a:p>
            <a:pPr lvl="2"/>
            <a:r>
              <a:rPr lang="en-US" altLang="zh-TW" sz="2600" dirty="0" smtClean="0"/>
              <a:t>1 : the summarization can help users grasp a rough idea on what the page is about</a:t>
            </a:r>
          </a:p>
          <a:p>
            <a:pPr lvl="2"/>
            <a:r>
              <a:rPr lang="en-US" altLang="zh-TW" sz="2600" dirty="0" smtClean="0"/>
              <a:t>3 : the summarization can help users exactly understanding the content of the web page</a:t>
            </a:r>
          </a:p>
          <a:p>
            <a:pPr lvl="2"/>
            <a:r>
              <a:rPr lang="en-US" altLang="zh-TW" sz="2600" dirty="0" smtClean="0"/>
              <a:t>2 : the between </a:t>
            </a:r>
            <a:r>
              <a:rPr lang="en-US" altLang="zh-TW" sz="2600" smtClean="0"/>
              <a:t>of </a:t>
            </a:r>
            <a:r>
              <a:rPr lang="en-US" altLang="zh-TW" sz="2600" smtClean="0"/>
              <a:t>1 </a:t>
            </a:r>
            <a:r>
              <a:rPr lang="en-US" altLang="zh-TW" sz="2600" dirty="0" smtClean="0"/>
              <a:t>and 3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73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User </a:t>
            </a:r>
            <a:r>
              <a:rPr lang="en-US" altLang="zh-TW" sz="3200" dirty="0" smtClean="0"/>
              <a:t>study cont.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349080"/>
          </a:xfrm>
        </p:spPr>
        <p:txBody>
          <a:bodyPr>
            <a:normAutofit/>
          </a:bodyPr>
          <a:lstStyle/>
          <a:p>
            <a:r>
              <a:rPr lang="en-US" altLang="zh-TW" sz="1800" dirty="0" smtClean="0"/>
              <a:t>Phrase 2 -- </a:t>
            </a:r>
            <a:r>
              <a:rPr lang="en-US" altLang="zh-TW" sz="1800" i="1" dirty="0"/>
              <a:t>re-finding</a:t>
            </a:r>
            <a:r>
              <a:rPr lang="en-US" altLang="zh-TW" sz="1800" dirty="0"/>
              <a:t> 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We explored how the various summarizations types would affect the recall of the web pages visited in phrase 1.</a:t>
            </a:r>
          </a:p>
          <a:p>
            <a:pPr lvl="1"/>
            <a:r>
              <a:rPr lang="en-US" altLang="zh-TW" sz="1800" dirty="0" smtClean="0"/>
              <a:t>we specify a web page to be re-found, the participants were asked to select an image, which can remind them of the web page.</a:t>
            </a:r>
          </a:p>
          <a:p>
            <a:pPr lvl="1"/>
            <a:r>
              <a:rPr lang="en-US" altLang="zh-TW" sz="1800" dirty="0" smtClean="0"/>
              <a:t>To evaluate the performance of each summarization type for this phrase, we define the error rate of a summarization type (e(s)) as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99" y="4077072"/>
            <a:ext cx="5071889" cy="6752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47864" y="5004605"/>
            <a:ext cx="224292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600" b="1" i="1" dirty="0" smtClean="0"/>
              <a:t>I{  } </a:t>
            </a:r>
            <a:r>
              <a:rPr lang="en-US" altLang="zh-TW" sz="1600" dirty="0" smtClean="0"/>
              <a:t>: an indicator , 1 or 0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14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and discussion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313471"/>
            <a:ext cx="9036496" cy="2987737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/>
              <a:t>User </a:t>
            </a:r>
            <a:r>
              <a:rPr lang="en-US" altLang="zh-TW" sz="2000" dirty="0" smtClean="0"/>
              <a:t>study cont.</a:t>
            </a:r>
            <a:endParaRPr lang="zh-TW" altLang="en-US" sz="20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762000" y="17526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000" b="1" i="1" dirty="0" smtClean="0"/>
              <a:t>Understanding Task</a:t>
            </a:r>
            <a:endParaRPr lang="zh-TW" altLang="en-US" sz="2000" b="1" i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95536" y="1752600"/>
            <a:ext cx="7158308" cy="3626114"/>
            <a:chOff x="395536" y="1752600"/>
            <a:chExt cx="7158308" cy="3626114"/>
          </a:xfrm>
        </p:grpSpPr>
        <p:grpSp>
          <p:nvGrpSpPr>
            <p:cNvPr id="15" name="群組 14"/>
            <p:cNvGrpSpPr/>
            <p:nvPr/>
          </p:nvGrpSpPr>
          <p:grpSpPr>
            <a:xfrm>
              <a:off x="395536" y="2276872"/>
              <a:ext cx="7158308" cy="3101842"/>
              <a:chOff x="395536" y="2276872"/>
              <a:chExt cx="7158308" cy="310184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95536" y="5013176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71800" y="5022882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578646" y="5022882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385492" y="5022882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40152" y="5022882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746998" y="5022882"/>
                <a:ext cx="80684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07530" y="2276872"/>
                <a:ext cx="1584176" cy="35583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896148" y="1752600"/>
              <a:ext cx="1584176" cy="35583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2"/>
                  </a:solidFill>
                </a:rPr>
                <a:t>For DIP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23027"/>
            <a:ext cx="5420063" cy="254245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1180168" y="1752600"/>
            <a:ext cx="7947014" cy="3626114"/>
            <a:chOff x="1180168" y="1752600"/>
            <a:chExt cx="7947014" cy="3626114"/>
          </a:xfrm>
        </p:grpSpPr>
        <p:grpSp>
          <p:nvGrpSpPr>
            <p:cNvPr id="18" name="群組 17"/>
            <p:cNvGrpSpPr/>
            <p:nvPr/>
          </p:nvGrpSpPr>
          <p:grpSpPr>
            <a:xfrm>
              <a:off x="1889025" y="1752600"/>
              <a:ext cx="7238157" cy="3626114"/>
              <a:chOff x="1889025" y="1752600"/>
              <a:chExt cx="7238157" cy="362611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244407" y="5022882"/>
                <a:ext cx="882775" cy="346126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 w="28575">
                <a:solidFill>
                  <a:srgbClr val="00B05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889025" y="5032588"/>
                <a:ext cx="882775" cy="346126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 w="28575">
                <a:solidFill>
                  <a:srgbClr val="00B05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163717" y="1752600"/>
                <a:ext cx="1591632" cy="355832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 w="28575">
                <a:solidFill>
                  <a:srgbClr val="00B05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tx2"/>
                    </a:solidFill>
                  </a:rPr>
                  <a:t>For NDIP</a:t>
                </a:r>
                <a:endParaRPr lang="zh-TW" alt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6684508" y="2289103"/>
              <a:ext cx="1591632" cy="355832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80168" y="2260832"/>
              <a:ext cx="1591632" cy="355832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7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and discussion cont.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/>
              <a:t>User </a:t>
            </a:r>
            <a:r>
              <a:rPr lang="en-US" altLang="zh-TW" sz="2000" dirty="0" smtClean="0"/>
              <a:t>study cont.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62000" y="17526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000" b="1" i="1" dirty="0" smtClean="0"/>
              <a:t>Re-finding Task</a:t>
            </a:r>
            <a:endParaRPr lang="zh-TW" altLang="en-US" sz="2000" b="1" i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942"/>
            <a:ext cx="9144000" cy="31342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56" y="5621284"/>
            <a:ext cx="4998516" cy="2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and discussion cont.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/>
              <a:t>User </a:t>
            </a:r>
            <a:r>
              <a:rPr lang="en-US" altLang="zh-TW" sz="2000" dirty="0" smtClean="0"/>
              <a:t>study cont.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62000" y="1752600"/>
            <a:ext cx="82024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000" b="1" i="1" dirty="0" smtClean="0"/>
              <a:t>Re-finding Task</a:t>
            </a:r>
          </a:p>
          <a:p>
            <a:pPr marL="0" indent="0">
              <a:buFont typeface="Arial" pitchFamily="34" charset="0"/>
              <a:buNone/>
            </a:pPr>
            <a:endParaRPr lang="en-US" altLang="zh-TW" sz="2000" b="1" i="1" dirty="0"/>
          </a:p>
          <a:p>
            <a:pPr marL="0" indent="0">
              <a:buFont typeface="Arial" pitchFamily="34" charset="0"/>
              <a:buNone/>
            </a:pPr>
            <a:endParaRPr lang="en-US" altLang="zh-TW" sz="2000" b="1" i="1" dirty="0" smtClean="0"/>
          </a:p>
          <a:p>
            <a:pPr marL="0" indent="0">
              <a:buFont typeface="Arial" pitchFamily="34" charset="0"/>
              <a:buNone/>
            </a:pPr>
            <a:endParaRPr lang="en-US" altLang="zh-TW" sz="2000" b="1" i="1" dirty="0"/>
          </a:p>
          <a:p>
            <a:pPr marL="0" indent="0">
              <a:buFont typeface="Arial" pitchFamily="34" charset="0"/>
              <a:buNone/>
            </a:pPr>
            <a:endParaRPr lang="en-US" altLang="zh-TW" sz="2000" b="1" i="1" dirty="0" smtClean="0"/>
          </a:p>
          <a:p>
            <a:r>
              <a:rPr lang="en-US" altLang="zh-TW" sz="1800" dirty="0" smtClean="0"/>
              <a:t>The visual snippet performs better than other summarizations.</a:t>
            </a:r>
          </a:p>
          <a:p>
            <a:r>
              <a:rPr lang="en-US" altLang="zh-TW" sz="1800" dirty="0" smtClean="0"/>
              <a:t>The additional two components of the visual snippet : </a:t>
            </a:r>
            <a:br>
              <a:rPr lang="en-US" altLang="zh-TW" sz="1800" dirty="0" smtClean="0"/>
            </a:br>
            <a:r>
              <a:rPr lang="en-US" altLang="zh-TW" sz="1800" dirty="0" smtClean="0"/>
              <a:t>Title and logo information are useful for identifying different visited web pages.</a:t>
            </a:r>
            <a:endParaRPr lang="zh-TW" altLang="en-US" sz="1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2699792" y="2220467"/>
            <a:ext cx="3528392" cy="1494974"/>
            <a:chOff x="2323063" y="2060848"/>
            <a:chExt cx="3905121" cy="165459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060848"/>
              <a:ext cx="3263825" cy="144639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63" y="3512248"/>
              <a:ext cx="3905121" cy="2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6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and discussion cont.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/>
              <a:t>User </a:t>
            </a:r>
            <a:r>
              <a:rPr lang="en-US" altLang="zh-TW" sz="2000" dirty="0" smtClean="0"/>
              <a:t>study cont.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62000" y="17526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000" b="1" i="1" dirty="0" smtClean="0"/>
              <a:t>Re-finding Task</a:t>
            </a:r>
            <a:endParaRPr lang="zh-TW" altLang="en-US" sz="2000" b="1" i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942"/>
            <a:ext cx="9144000" cy="31342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56" y="5621284"/>
            <a:ext cx="4998516" cy="24611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889025" y="1412776"/>
            <a:ext cx="7238157" cy="3965938"/>
            <a:chOff x="1889025" y="1412776"/>
            <a:chExt cx="7238157" cy="3965938"/>
          </a:xfrm>
        </p:grpSpPr>
        <p:sp>
          <p:nvSpPr>
            <p:cNvPr id="9" name="矩形 8"/>
            <p:cNvSpPr/>
            <p:nvPr/>
          </p:nvSpPr>
          <p:spPr>
            <a:xfrm>
              <a:off x="8244407" y="5022882"/>
              <a:ext cx="882775" cy="346126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889025" y="5032588"/>
              <a:ext cx="882775" cy="346126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163716" y="1412776"/>
              <a:ext cx="1800771" cy="695656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2"/>
                  </a:solidFill>
                </a:rPr>
                <a:t>Thumbnail is good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5536" y="1268760"/>
            <a:ext cx="7828017" cy="4109954"/>
            <a:chOff x="395536" y="1268760"/>
            <a:chExt cx="7828017" cy="4109954"/>
          </a:xfrm>
        </p:grpSpPr>
        <p:grpSp>
          <p:nvGrpSpPr>
            <p:cNvPr id="12" name="群組 11"/>
            <p:cNvGrpSpPr/>
            <p:nvPr/>
          </p:nvGrpSpPr>
          <p:grpSpPr>
            <a:xfrm>
              <a:off x="395536" y="1268760"/>
              <a:ext cx="7828017" cy="4109954"/>
              <a:chOff x="395536" y="1268760"/>
              <a:chExt cx="7828017" cy="4109954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395536" y="5013176"/>
                <a:ext cx="7828017" cy="365538"/>
                <a:chOff x="395536" y="5013176"/>
                <a:chExt cx="7828017" cy="365538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395536" y="5013176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771800" y="5022882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3578646" y="5022882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4385492" y="5022882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940152" y="5022882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7416707" y="5013176"/>
                  <a:ext cx="806846" cy="355832"/>
                </a:xfrm>
                <a:prstGeom prst="rect">
                  <a:avLst/>
                </a:prstGeom>
                <a:solidFill>
                  <a:srgbClr val="FFFF00">
                    <a:alpha val="20000"/>
                  </a:srgbClr>
                </a:solidFill>
                <a:ln w="28575">
                  <a:solidFill>
                    <a:srgbClr val="FFFF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5192339" y="1268760"/>
                <a:ext cx="2287986" cy="839672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tx2"/>
                    </a:solidFill>
                  </a:rPr>
                  <a:t>Thumbnail worse than visual snippet</a:t>
                </a:r>
                <a:endParaRPr lang="zh-TW" alt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214910" y="5017384"/>
              <a:ext cx="806846" cy="35583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164782" y="5019501"/>
              <a:ext cx="806846" cy="35583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322861" y="6067288"/>
            <a:ext cx="6954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External image based summarization is not suitable for re-finding task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3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1900" dirty="0" smtClean="0"/>
              <a:t>An external image based visual summarization is proposed, which selects the representative images from the entire Internet.</a:t>
            </a:r>
          </a:p>
          <a:p>
            <a:r>
              <a:rPr lang="en-US" altLang="zh-TW" sz="1900" dirty="0"/>
              <a:t>We present a careful study on comparing the various visual summarization method for web pages</a:t>
            </a:r>
            <a:r>
              <a:rPr lang="en-US" altLang="zh-TW" sz="1900" dirty="0" smtClean="0"/>
              <a:t>.</a:t>
            </a:r>
          </a:p>
          <a:p>
            <a:r>
              <a:rPr lang="en-US" altLang="zh-TW" sz="1900" dirty="0" smtClean="0"/>
              <a:t>The various summarization approaches have respective advantages on different types of web pages and for different tasks.</a:t>
            </a:r>
          </a:p>
          <a:p>
            <a:pPr lvl="1"/>
            <a:r>
              <a:rPr lang="en-US" altLang="zh-TW" sz="1900" dirty="0" smtClean="0"/>
              <a:t>Thumbnails are simple and effective for web pages with simple structure or clear image and text with large size</a:t>
            </a:r>
          </a:p>
          <a:p>
            <a:pPr lvl="1"/>
            <a:r>
              <a:rPr lang="en-US" altLang="zh-TW" sz="1900" dirty="0" smtClean="0"/>
              <a:t>Internal images can summarize the web page well if it includes dominant images</a:t>
            </a:r>
          </a:p>
          <a:p>
            <a:pPr lvl="1"/>
            <a:r>
              <a:rPr lang="en-US" altLang="zh-TW" sz="1900" dirty="0" smtClean="0"/>
              <a:t>External images are useful for those web pages without dominant images</a:t>
            </a:r>
          </a:p>
          <a:p>
            <a:pPr lvl="1"/>
            <a:r>
              <a:rPr lang="en-US" altLang="zh-TW" sz="1900" dirty="0" smtClean="0"/>
              <a:t>Visual snippets are effective in helping users identifying the visited web pages in the re-finding task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19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000" dirty="0" smtClean="0"/>
              <a:t>Search and re-finding tasks are among  the most typical applications on the Internet.</a:t>
            </a:r>
          </a:p>
          <a:p>
            <a:r>
              <a:rPr lang="en-US" altLang="zh-TW" sz="2000" dirty="0" smtClean="0"/>
              <a:t>Information search and re-finding tasks would become more efficient if the web pages are </a:t>
            </a:r>
            <a:r>
              <a:rPr lang="en-US" altLang="zh-TW" sz="2000" i="1" dirty="0" smtClean="0"/>
              <a:t>visually</a:t>
            </a:r>
            <a:r>
              <a:rPr lang="en-US" altLang="zh-TW" sz="2000" dirty="0" smtClean="0"/>
              <a:t> summarized.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4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cont.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9" y="1600200"/>
            <a:ext cx="6674842" cy="41148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971675"/>
            <a:ext cx="4305300" cy="29146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84516" y="2334071"/>
            <a:ext cx="168026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 smtClean="0"/>
              <a:t>Thumbnails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96900" y="3041004"/>
            <a:ext cx="24449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 smtClean="0"/>
              <a:t>Sites with images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1484784"/>
            <a:ext cx="9144000" cy="45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091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400" dirty="0" smtClean="0"/>
              <a:t>Difficulties of internal image based visual summarization</a:t>
            </a:r>
          </a:p>
          <a:p>
            <a:pPr lvl="1"/>
            <a:r>
              <a:rPr lang="en-US" altLang="zh-TW" sz="2100" dirty="0" smtClean="0"/>
              <a:t>For those web pages which have complex layout or rich content, users are difficult to see clearly from the small thumbnails.</a:t>
            </a:r>
          </a:p>
          <a:p>
            <a:pPr lvl="1"/>
            <a:r>
              <a:rPr lang="en-US" altLang="zh-TW" sz="2100" dirty="0" smtClean="0"/>
              <a:t>Internal images are unavailable for a large amount of web pages which do not contain useful images.</a:t>
            </a:r>
          </a:p>
          <a:p>
            <a:r>
              <a:rPr lang="en-US" altLang="zh-TW" sz="2400" dirty="0" smtClean="0"/>
              <a:t>We propose to mine images from the external, which is so-called external image based visual summarization.</a:t>
            </a:r>
          </a:p>
          <a:p>
            <a:r>
              <a:rPr lang="en-US" altLang="zh-TW" sz="2400" dirty="0" smtClean="0"/>
              <a:t>We investigate the applicability of the different visual summarization approaches to different kinds of web pages and for different tasks including search and re-finding. </a:t>
            </a:r>
            <a:br>
              <a:rPr lang="en-US" altLang="zh-TW" sz="2400" dirty="0" smtClean="0"/>
            </a:br>
            <a:r>
              <a:rPr lang="en-US" altLang="zh-TW" sz="2400" dirty="0" smtClean="0"/>
              <a:t>The different approaches including:</a:t>
            </a:r>
          </a:p>
          <a:p>
            <a:pPr lvl="1"/>
            <a:r>
              <a:rPr lang="en-US" altLang="zh-TW" sz="1900" dirty="0" smtClean="0"/>
              <a:t>Thumbnails</a:t>
            </a:r>
          </a:p>
          <a:p>
            <a:pPr lvl="1"/>
            <a:r>
              <a:rPr lang="en-US" altLang="zh-TW" sz="1900" dirty="0" smtClean="0"/>
              <a:t>Internal images</a:t>
            </a:r>
          </a:p>
          <a:p>
            <a:pPr lvl="1"/>
            <a:r>
              <a:rPr lang="en-US" altLang="zh-TW" sz="1900" dirty="0" smtClean="0"/>
              <a:t>External images</a:t>
            </a:r>
          </a:p>
          <a:p>
            <a:pPr lvl="1"/>
            <a:r>
              <a:rPr lang="en-US" altLang="zh-TW" sz="1900" dirty="0" smtClean="0"/>
              <a:t>Visual snippet 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48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Internal image based visual </a:t>
            </a:r>
            <a:r>
              <a:rPr lang="en-US" altLang="zh-TW" dirty="0" smtClean="0"/>
              <a:t>summarization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114800"/>
          </a:xfrm>
        </p:spPr>
        <p:txBody>
          <a:bodyPr/>
          <a:lstStyle/>
          <a:p>
            <a:r>
              <a:rPr lang="en-US" altLang="zh-TW" sz="2000" dirty="0" smtClean="0"/>
              <a:t>The images contained in a web page are usually used to describe the content of the page, which are so-called internal images and can be directly used to summarize the web page.</a:t>
            </a:r>
          </a:p>
          <a:p>
            <a:r>
              <a:rPr lang="en-US" altLang="zh-TW" sz="2000" dirty="0" smtClean="0"/>
              <a:t>We need to detect the most dominant among all the images in a web page for visually summarization.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8050"/>
            <a:ext cx="3872682" cy="1367214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628047535"/>
              </p:ext>
            </p:extLst>
          </p:nvPr>
        </p:nvGraphicFramePr>
        <p:xfrm>
          <a:off x="2195736" y="3058539"/>
          <a:ext cx="4896544" cy="137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380667" y="4596598"/>
                <a:ext cx="4439805" cy="11366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Labeled 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1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𝑖</m:t>
                        </m:r>
                        <m:r>
                          <a:rPr lang="en-US" altLang="zh-TW" sz="1600" i="1"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: extracted feature vector of image </a:t>
                </a:r>
                <a:r>
                  <a:rPr lang="en-US" altLang="zh-TW" sz="1600" i="1" dirty="0"/>
                  <a:t>i</a:t>
                </a:r>
                <a:r>
                  <a:rPr lang="en-US" altLang="zh-TW" sz="1600" dirty="0" smtClean="0"/>
                  <a:t> in page </a:t>
                </a:r>
                <a:r>
                  <a:rPr lang="en-US" altLang="zh-TW" sz="1600" i="1" dirty="0" smtClean="0"/>
                  <a:t>j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𝑖</m:t>
                        </m:r>
                        <m:r>
                          <a:rPr lang="en-US" altLang="zh-TW" sz="1600" i="1"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1600" i="1" dirty="0" smtClean="0"/>
                  <a:t> </a:t>
                </a:r>
                <a:r>
                  <a:rPr lang="en-US" altLang="zh-TW" sz="1600" dirty="0" smtClean="0"/>
                  <a:t>: labeled dominance </a:t>
                </a:r>
              </a:p>
              <a:p>
                <a:r>
                  <a:rPr lang="en-US" altLang="zh-TW" sz="1600" dirty="0" smtClean="0"/>
                  <a:t>0 (useless) /  1 (important)  /  2 (highly important)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7" y="4596598"/>
                <a:ext cx="4439805" cy="1136658"/>
              </a:xfrm>
              <a:prstGeom prst="rect">
                <a:avLst/>
              </a:prstGeom>
              <a:blipFill rotWithShape="1">
                <a:blip r:embed="rId8"/>
                <a:stretch>
                  <a:fillRect l="-685" t="-532" b="-58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 snippet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Visual snippet enriches internal dominant images by synthesizing the salient text (e.g., title), dominant image, and logo into a single image.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3888432" cy="1581475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209539815"/>
              </p:ext>
            </p:extLst>
          </p:nvPr>
        </p:nvGraphicFramePr>
        <p:xfrm>
          <a:off x="467544" y="4189536"/>
          <a:ext cx="8316416" cy="96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51720" y="5292496"/>
            <a:ext cx="259878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/>
              <a:t>Detected by a trained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Image’s location in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Name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Surrounding text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88024" y="5288597"/>
            <a:ext cx="223224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/>
              <a:t>Extracted from the html source of web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The first 19 characters of the title are cropped</a:t>
            </a:r>
          </a:p>
          <a:p>
            <a:pPr marL="285750" indent="-285750">
              <a:buFont typeface="Arial" pitchFamily="34" charset="0"/>
              <a:buChar char="•"/>
            </a:pP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75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image based visual </a:t>
            </a:r>
            <a:r>
              <a:rPr lang="en-US" altLang="zh-TW" dirty="0" smtClean="0"/>
              <a:t>summarization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85369" cy="4621416"/>
          </a:xfrm>
        </p:spPr>
      </p:pic>
    </p:spTree>
    <p:extLst>
      <p:ext uri="{BB962C8B-B14F-4D97-AF65-F5344CB8AC3E}">
        <p14:creationId xmlns:p14="http://schemas.microsoft.com/office/powerpoint/2010/main" val="12870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phrase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114800"/>
          </a:xfrm>
        </p:spPr>
        <p:txBody>
          <a:bodyPr/>
          <a:lstStyle/>
          <a:p>
            <a:r>
              <a:rPr lang="en-US" altLang="zh-TW" sz="2000" dirty="0" smtClean="0"/>
              <a:t>We employ the </a:t>
            </a:r>
            <a:r>
              <a:rPr lang="en-US" altLang="zh-TW" sz="2000" b="1" dirty="0" smtClean="0"/>
              <a:t>KEX algorithm </a:t>
            </a:r>
            <a:r>
              <a:rPr lang="en-US" altLang="zh-TW" sz="2000" dirty="0" smtClean="0"/>
              <a:t>to extract the key phrases.</a:t>
            </a:r>
          </a:p>
          <a:p>
            <a:r>
              <a:rPr lang="en-US" altLang="zh-TW" sz="2000" dirty="0" smtClean="0"/>
              <a:t>In KEX, a model is trained by logistic regression, and can be used to calculate the salience score of each candidate phrase.</a:t>
            </a:r>
          </a:p>
          <a:p>
            <a:r>
              <a:rPr lang="en-US" altLang="zh-TW" sz="2000" dirty="0" smtClean="0"/>
              <a:t>The top 4 key phrases are used as queries to the image search engine.</a:t>
            </a:r>
          </a:p>
          <a:p>
            <a:r>
              <a:rPr lang="en-US" altLang="zh-TW" sz="2000" dirty="0" smtClean="0"/>
              <a:t>For each key phrase, 30 results including images and corresponding web pages are retrieved for further processing.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202382" y="116632"/>
            <a:ext cx="7924800" cy="3824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TW" sz="2000" dirty="0" smtClean="0"/>
              <a:t>External image based visual summarization cont.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33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地平線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2448</TotalTime>
  <Words>1558</Words>
  <Application>Microsoft Office PowerPoint</Application>
  <PresentationFormat>如螢幕大小 (4:3)</PresentationFormat>
  <Paragraphs>198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地平線</vt:lpstr>
      <vt:lpstr>Visual Summarization of Web Pages</vt:lpstr>
      <vt:lpstr>Outline</vt:lpstr>
      <vt:lpstr>Introduction</vt:lpstr>
      <vt:lpstr>Introduction cont.</vt:lpstr>
      <vt:lpstr>Introduction cont.</vt:lpstr>
      <vt:lpstr>Internal image based visual summarization</vt:lpstr>
      <vt:lpstr>Visual snippet</vt:lpstr>
      <vt:lpstr>External image based visual summarization</vt:lpstr>
      <vt:lpstr>Key phrase extraction</vt:lpstr>
      <vt:lpstr>Image Ranking and Filtering</vt:lpstr>
      <vt:lpstr>Image Ranking and Filtering cont.</vt:lpstr>
      <vt:lpstr>Experiment setup</vt:lpstr>
      <vt:lpstr>Experiment setup cont.</vt:lpstr>
      <vt:lpstr>Usefulness of external images</vt:lpstr>
      <vt:lpstr>Comparison of various visual summaries</vt:lpstr>
      <vt:lpstr>Comparison of various visual summaries cont.</vt:lpstr>
      <vt:lpstr>Comparison of various visual summaries cont.</vt:lpstr>
      <vt:lpstr>Comparison of various visual summaries cont.</vt:lpstr>
      <vt:lpstr>Comparison of various visual summaries cont.</vt:lpstr>
      <vt:lpstr>User study</vt:lpstr>
      <vt:lpstr>User study cont.</vt:lpstr>
      <vt:lpstr>User study cont.</vt:lpstr>
      <vt:lpstr>Results and discussion</vt:lpstr>
      <vt:lpstr>Results and discussion cont.</vt:lpstr>
      <vt:lpstr>Results and discussion cont.</vt:lpstr>
      <vt:lpstr>Results and discussion cont.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Summarization of Web Pages</dc:title>
  <dc:creator>elsa</dc:creator>
  <cp:lastModifiedBy>elsa</cp:lastModifiedBy>
  <cp:revision>157</cp:revision>
  <cp:lastPrinted>2011-04-24T08:52:29Z</cp:lastPrinted>
  <dcterms:created xsi:type="dcterms:W3CDTF">2011-04-21T15:41:36Z</dcterms:created>
  <dcterms:modified xsi:type="dcterms:W3CDTF">2011-04-25T05:36:45Z</dcterms:modified>
</cp:coreProperties>
</file>